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embeddedFontLst>
    <p:embeddedFont>
      <p:font typeface="무궁화 고딕" charset="1" panose="02020603020101020101"/>
      <p:regular r:id="rId48"/>
    </p:embeddedFont>
    <p:embeddedFont>
      <p:font typeface="무궁화 고딕 Bold" charset="1" panose="02020603020101020101"/>
      <p:regular r:id="rId49"/>
    </p:embeddedFont>
    <p:embeddedFont>
      <p:font typeface="Glacial Indifference" charset="1" panose="00000000000000000000"/>
      <p:regular r:id="rId50"/>
    </p:embeddedFont>
    <p:embeddedFont>
      <p:font typeface="TDTD참고딕" charset="1" panose="02000503000000000000"/>
      <p:regular r:id="rId57"/>
    </p:embeddedFont>
    <p:embeddedFont>
      <p:font typeface="무궁화 고딕 Light" charset="1" panose="02020603020101020101"/>
      <p:regular r:id="rId60"/>
    </p:embeddedFont>
    <p:embeddedFont>
      <p:font typeface="Nanum Gothic Bold" charset="1" panose="020D080400000000000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notesMasters/notesMaster1.xml" Type="http://schemas.openxmlformats.org/officeDocument/2006/relationships/notesMaster"/><Relationship Id="rId52" Target="theme/theme2.xml" Type="http://schemas.openxmlformats.org/officeDocument/2006/relationships/theme"/><Relationship Id="rId53" Target="notesSlides/notesSlide1.xml" Type="http://schemas.openxmlformats.org/officeDocument/2006/relationships/notesSlide"/><Relationship Id="rId54" Target="notesSlides/notesSlide2.xml" Type="http://schemas.openxmlformats.org/officeDocument/2006/relationships/notesSlide"/><Relationship Id="rId55" Target="notesSlides/notesSlide3.xml" Type="http://schemas.openxmlformats.org/officeDocument/2006/relationships/notesSlide"/><Relationship Id="rId56" Target="notesSlides/notesSlide4.xml" Type="http://schemas.openxmlformats.org/officeDocument/2006/relationships/notesSlide"/><Relationship Id="rId57" Target="fonts/font57.fntdata" Type="http://schemas.openxmlformats.org/officeDocument/2006/relationships/font"/><Relationship Id="rId58" Target="notesSlides/notesSlide5.xml" Type="http://schemas.openxmlformats.org/officeDocument/2006/relationships/notesSlide"/><Relationship Id="rId59" Target="notesSlides/notesSlide6.xml" Type="http://schemas.openxmlformats.org/officeDocument/2006/relationships/notes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notesSlides/notesSlide7.xml" Type="http://schemas.openxmlformats.org/officeDocument/2006/relationships/notesSlide"/><Relationship Id="rId62" Target="notesSlides/notesSlide8.xml" Type="http://schemas.openxmlformats.org/officeDocument/2006/relationships/notesSlide"/><Relationship Id="rId63" Target="notesSlides/notesSlide9.xml" Type="http://schemas.openxmlformats.org/officeDocument/2006/relationships/notesSlide"/><Relationship Id="rId64" Target="notesSlides/notesSlide10.xml" Type="http://schemas.openxmlformats.org/officeDocument/2006/relationships/notesSlide"/><Relationship Id="rId65" Target="notesSlides/notesSlide11.xml" Type="http://schemas.openxmlformats.org/officeDocument/2006/relationships/notesSlide"/><Relationship Id="rId66" Target="notesSlides/notesSlide12.xml" Type="http://schemas.openxmlformats.org/officeDocument/2006/relationships/notesSlide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기후변화가 소에 직접적인 영향을 미칠까?를 발표할 최인화 입니다.</a:t>
            </a:r>
          </a:p>
          <a:p>
            <a:r>
              <a:rPr lang="en-US"/>
              <a:t/>
            </a:r>
          </a:p>
          <a:p>
            <a:r>
              <a:rPr lang="en-US"/>
              <a:t>3가지로 나누어 조사하였습니다. 기후변화의 흐름, 기후변화의 극단화 , 기후변화의 피해에 관해 분석하였습니다.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사료의 구매 비용도 높아집니다.</a:t>
            </a:r>
          </a:p>
          <a:p>
            <a:r>
              <a:rPr lang="en-US"/>
              <a:t/>
            </a:r>
          </a:p>
          <a:p>
            <a:r>
              <a:rPr lang="en-US"/>
              <a:t>네, 이거는 어찌보면 당연해 보입니다.</a:t>
            </a:r>
          </a:p>
          <a:p>
            <a:r>
              <a:rPr lang="en-US"/>
              <a:t>생산비용이 높아지니 구매비용도 높아진다는 것이고 매우 높은 상관성을 가졌다고 나옵니다.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 열대야에 대해 보겠습니다.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그럼 수도광열비에 영향을 끼치는 데이터는 무엇인가를 보았을때 무려 60%의 뚜렷한 양의 상관성을 보여주는 평균기온이 있습니다. 나머지 열대야와 한파도 약한 상관성을 보인다고 나타납니다.</a:t>
            </a:r>
          </a:p>
          <a:p>
            <a:r>
              <a:rPr lang="en-US"/>
              <a:t/>
            </a:r>
          </a:p>
          <a:p>
            <a:r>
              <a:rPr lang="en-US"/>
              <a:t>그래서 기후는 사료 생산에 큰 영향을 끼치지 못하나 수도, 전기, 가스 같은 공공요금에 의미있는 영향을 끼친다는 것을 알게 되었습니다.</a:t>
            </a:r>
          </a:p>
          <a:p>
            <a:r>
              <a:rPr lang="en-US"/>
              <a:t/>
            </a:r>
          </a:p>
          <a:p>
            <a:r>
              <a:rPr lang="en-US"/>
              <a:t>다음 발표를 이어가겠습니다.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기후 변화의 흐름을 보시겠습니다. 1990년부터2024년까지의 자료이고  빨간색은 평균 최고기온 초록색은 평균 최저기온 파란색은 평균 기온입니다.</a:t>
            </a:r>
          </a:p>
          <a:p>
            <a:r>
              <a:rPr lang="en-US"/>
              <a:t>추세선을 넣어 그래프를 그려보았을때 우상향 하는 모습이 보여집니다.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연도별 열대야 일수와 폭염 일수도 비교해 보았습니다. 왼쪽 파란색이 열대야 일수 오른쪽 붉은색이 폭염일수 입니다. 이 그래프만 보았을때는 잘 몰랐지만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평균기온과 폭염일수 열대야 일수 변화입니다. 이것또한 증가 하는 그래프 모양으로 보여집니다.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기후변화가 축산업에 미칠 영향을 알아볼 이준혁입니다.</a:t>
            </a:r>
          </a:p>
          <a:p>
            <a:r>
              <a:rPr lang="en-US"/>
              <a:t/>
            </a:r>
          </a:p>
          <a:p>
            <a:r>
              <a:rPr lang="en-US"/>
              <a:t>우선 농가의 평균 사육비 추이를 보여드리고 기후 데이터로 강수량, 열대야, 한파, 평균기온을 가져왔습니다.</a:t>
            </a:r>
          </a:p>
          <a:p>
            <a:r>
              <a:rPr lang="en-US"/>
              <a:t/>
            </a:r>
          </a:p>
          <a:p>
            <a:r>
              <a:rPr lang="en-US"/>
              <a:t>그리고  축산업의 데이터로 사료 생산비용, 농가의 사료 구매비용, 수도광열비를 가져왔습니다.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보여지듯 농가의 평균 사육비용은 2008년부터 2023년까지 우상향을 그리고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강수량은 살짝 우하양을 그리고 있다고 보여지는데요.</a:t>
            </a:r>
          </a:p>
          <a:p>
            <a:r>
              <a:rPr lang="en-US"/>
              <a:t/>
            </a:r>
          </a:p>
          <a:p>
            <a:r>
              <a:rPr lang="en-US"/>
              <a:t>여기서 강수량이 적어지면 농작물이 잘 자라지 못 할 것이고, 그러면 농산물의 가격이 오를 것 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그리고 사료를 생산하는 비용 그래프를 보시면 우상향을 그리고 있습니다.</a:t>
            </a:r>
          </a:p>
          <a:p>
            <a:r>
              <a:rPr lang="en-US"/>
              <a:t/>
            </a:r>
          </a:p>
          <a:p>
            <a:r>
              <a:rPr lang="en-US"/>
              <a:t>오! 관계성이 있나? 라는 생각이 들것입니다. 그래서 상관성을 보았을때 -20%로 약간의 상관성이 있다고 나옵니다.</a:t>
            </a:r>
          </a:p>
          <a:p>
            <a:r>
              <a:rPr lang="en-US"/>
              <a:t/>
            </a:r>
          </a:p>
          <a:p>
            <a:r>
              <a:rPr lang="en-US"/>
              <a:t>그런데 강수량은 오히려 낮을 때 상관성이 있을것이라 생각했었으니 저 데이터는 해석을 할 때 양의 상관성으로 해석을 해야한다는 특이점이 있습니다.</a:t>
            </a:r>
          </a:p>
          <a:p>
            <a:r>
              <a:rPr lang="en-US"/>
              <a:t/>
            </a:r>
          </a:p>
          <a:p>
            <a:r>
              <a:rPr lang="en-US"/>
              <a:t>바로 이어서 이 그래프의 사료 생산 비용을 가지고 사료 구매 비용을 비교해 보겠습니다.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0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43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39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1.jpeg" Type="http://schemas.openxmlformats.org/officeDocument/2006/relationships/image"/><Relationship Id="rId4" Target="../media/image72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7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8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jpeg" Type="http://schemas.openxmlformats.org/officeDocument/2006/relationships/image"/><Relationship Id="rId3" Target="../media/image8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Relationship Id="rId6" Target="../media/image93.png" Type="http://schemas.openxmlformats.org/officeDocument/2006/relationships/image"/><Relationship Id="rId7" Target="../media/image94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9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Relationship Id="rId3" Target="../media/image98.pn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3.png" Type="http://schemas.openxmlformats.org/officeDocument/2006/relationships/image"/><Relationship Id="rId4" Target="../media/image10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106.svg" Type="http://schemas.openxmlformats.org/officeDocument/2006/relationships/image"/><Relationship Id="rId4" Target="../media/image107.png" Type="http://schemas.openxmlformats.org/officeDocument/2006/relationships/image"/><Relationship Id="rId5" Target="../media/image108.svg" Type="http://schemas.openxmlformats.org/officeDocument/2006/relationships/image"/><Relationship Id="rId6" Target="../media/image109.png" Type="http://schemas.openxmlformats.org/officeDocument/2006/relationships/image"/><Relationship Id="rId7" Target="../media/image110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105.png" Type="http://schemas.openxmlformats.org/officeDocument/2006/relationships/image"/><Relationship Id="rId4" Target="../media/image10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78895" y="825359"/>
            <a:ext cx="19766895" cy="0"/>
          </a:xfrm>
          <a:prstGeom prst="line">
            <a:avLst/>
          </a:prstGeom>
          <a:ln cap="flat" w="47625">
            <a:solidFill>
              <a:srgbClr val="010707">
                <a:alpha val="4274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33234" y="2703191"/>
            <a:ext cx="15254604" cy="6712026"/>
          </a:xfrm>
          <a:custGeom>
            <a:avLst/>
            <a:gdLst/>
            <a:ahLst/>
            <a:cxnLst/>
            <a:rect r="r" b="b" t="t" l="l"/>
            <a:pathLst>
              <a:path h="6712026" w="15254604">
                <a:moveTo>
                  <a:pt x="0" y="0"/>
                </a:moveTo>
                <a:lnTo>
                  <a:pt x="15254604" y="0"/>
                </a:lnTo>
                <a:lnTo>
                  <a:pt x="15254604" y="6712026"/>
                </a:lnTo>
                <a:lnTo>
                  <a:pt x="0" y="671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41759" y="6764726"/>
            <a:ext cx="7796097" cy="1233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5조 지구를 지키소</a:t>
            </a:r>
          </a:p>
          <a:p>
            <a:pPr algn="ctr">
              <a:lnSpc>
                <a:spcPts val="3200"/>
              </a:lnSpc>
            </a:pPr>
          </a:p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오유솔 최인화 이준혁 김경엽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7235488" y="-7180256"/>
            <a:ext cx="0" cy="19766895"/>
          </a:xfrm>
          <a:prstGeom prst="line">
            <a:avLst/>
          </a:prstGeom>
          <a:ln cap="flat" w="47625">
            <a:solidFill>
              <a:srgbClr val="010707">
                <a:alpha val="4274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-652805" y="-295142"/>
            <a:ext cx="3920282" cy="4114800"/>
          </a:xfrm>
          <a:custGeom>
            <a:avLst/>
            <a:gdLst/>
            <a:ahLst/>
            <a:cxnLst/>
            <a:rect r="r" b="b" t="t" l="l"/>
            <a:pathLst>
              <a:path h="4114800" w="3920282">
                <a:moveTo>
                  <a:pt x="3920282" y="0"/>
                </a:moveTo>
                <a:lnTo>
                  <a:pt x="0" y="0"/>
                </a:lnTo>
                <a:lnTo>
                  <a:pt x="0" y="4114800"/>
                </a:lnTo>
                <a:lnTo>
                  <a:pt x="3920282" y="4114800"/>
                </a:lnTo>
                <a:lnTo>
                  <a:pt x="3920282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19554" y="7357817"/>
            <a:ext cx="3920282" cy="4114800"/>
          </a:xfrm>
          <a:custGeom>
            <a:avLst/>
            <a:gdLst/>
            <a:ahLst/>
            <a:cxnLst/>
            <a:rect r="r" b="b" t="t" l="l"/>
            <a:pathLst>
              <a:path h="4114800" w="3920282">
                <a:moveTo>
                  <a:pt x="0" y="0"/>
                </a:moveTo>
                <a:lnTo>
                  <a:pt x="3920282" y="0"/>
                </a:lnTo>
                <a:lnTo>
                  <a:pt x="3920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99086" y="3168109"/>
            <a:ext cx="8317436" cy="1975391"/>
          </a:xfrm>
          <a:custGeom>
            <a:avLst/>
            <a:gdLst/>
            <a:ahLst/>
            <a:cxnLst/>
            <a:rect r="r" b="b" t="t" l="l"/>
            <a:pathLst>
              <a:path h="1975391" w="8317436">
                <a:moveTo>
                  <a:pt x="0" y="0"/>
                </a:moveTo>
                <a:lnTo>
                  <a:pt x="8317436" y="0"/>
                </a:lnTo>
                <a:lnTo>
                  <a:pt x="8317436" y="1975391"/>
                </a:lnTo>
                <a:lnTo>
                  <a:pt x="0" y="1975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68598" y="2963419"/>
            <a:ext cx="9666890" cy="256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8"/>
              </a:lnSpc>
            </a:pPr>
            <a:r>
              <a:rPr lang="en-US" sz="9888" spc="168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 시대의 </a:t>
            </a:r>
          </a:p>
          <a:p>
            <a:pPr algn="ctr">
              <a:lnSpc>
                <a:spcPts val="9888"/>
              </a:lnSpc>
            </a:pPr>
            <a:r>
              <a:rPr lang="en-US" sz="9888" spc="168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축산업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07336" y="2994059"/>
            <a:ext cx="6443600" cy="5957607"/>
            <a:chOff x="0" y="0"/>
            <a:chExt cx="879104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9104" cy="812800"/>
            </a:xfrm>
            <a:custGeom>
              <a:avLst/>
              <a:gdLst/>
              <a:ahLst/>
              <a:cxnLst/>
              <a:rect r="r" b="b" t="t" l="l"/>
              <a:pathLst>
                <a:path h="812800" w="879104">
                  <a:moveTo>
                    <a:pt x="439552" y="0"/>
                  </a:moveTo>
                  <a:cubicBezTo>
                    <a:pt x="196794" y="0"/>
                    <a:pt x="0" y="181951"/>
                    <a:pt x="0" y="406400"/>
                  </a:cubicBezTo>
                  <a:cubicBezTo>
                    <a:pt x="0" y="630849"/>
                    <a:pt x="196794" y="812800"/>
                    <a:pt x="439552" y="812800"/>
                  </a:cubicBezTo>
                  <a:cubicBezTo>
                    <a:pt x="682310" y="812800"/>
                    <a:pt x="879104" y="630849"/>
                    <a:pt x="879104" y="406400"/>
                  </a:cubicBezTo>
                  <a:cubicBezTo>
                    <a:pt x="879104" y="181951"/>
                    <a:pt x="682310" y="0"/>
                    <a:pt x="4395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4000"/>
                  </a:srgbClr>
                </a:gs>
                <a:gs pos="100000">
                  <a:srgbClr val="7ED957">
                    <a:alpha val="14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82416" y="28575"/>
              <a:ext cx="71427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5989200" y="-1300565"/>
            <a:ext cx="201937" cy="4415966"/>
            <a:chOff x="0" y="0"/>
            <a:chExt cx="159555" cy="3489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555" cy="3489159"/>
            </a:xfrm>
            <a:custGeom>
              <a:avLst/>
              <a:gdLst/>
              <a:ahLst/>
              <a:cxnLst/>
              <a:rect r="r" b="b" t="t" l="l"/>
              <a:pathLst>
                <a:path h="3489159" w="159555">
                  <a:moveTo>
                    <a:pt x="0" y="0"/>
                  </a:moveTo>
                  <a:lnTo>
                    <a:pt x="159555" y="0"/>
                  </a:lnTo>
                  <a:lnTo>
                    <a:pt x="159555" y="3489159"/>
                  </a:lnTo>
                  <a:lnTo>
                    <a:pt x="0" y="3489159"/>
                  </a:lnTo>
                  <a:close/>
                </a:path>
              </a:pathLst>
            </a:custGeom>
            <a:solidFill>
              <a:srgbClr val="C2D396">
                <a:alpha val="6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9555" cy="3527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1811" y="347888"/>
            <a:ext cx="911841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spc="85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기후변화가 축산업을 바꿀까? 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513775" y="262163"/>
            <a:ext cx="0" cy="1338488"/>
          </a:xfrm>
          <a:prstGeom prst="line">
            <a:avLst/>
          </a:prstGeom>
          <a:ln cap="flat" w="66675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9778" y="1930755"/>
            <a:ext cx="12635856" cy="7249823"/>
          </a:xfrm>
          <a:custGeom>
            <a:avLst/>
            <a:gdLst/>
            <a:ahLst/>
            <a:cxnLst/>
            <a:rect r="r" b="b" t="t" l="l"/>
            <a:pathLst>
              <a:path h="7249823" w="12635856">
                <a:moveTo>
                  <a:pt x="0" y="0"/>
                </a:moveTo>
                <a:lnTo>
                  <a:pt x="12635857" y="0"/>
                </a:lnTo>
                <a:lnTo>
                  <a:pt x="12635857" y="7249822"/>
                </a:lnTo>
                <a:lnTo>
                  <a:pt x="0" y="7249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-11" y="9805987"/>
            <a:ext cx="18288000" cy="1428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7876774" y="0"/>
            <a:ext cx="0" cy="1028700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93369">
            <a:off x="11199405" y="815934"/>
            <a:ext cx="1686472" cy="1232658"/>
          </a:xfrm>
          <a:custGeom>
            <a:avLst/>
            <a:gdLst/>
            <a:ahLst/>
            <a:cxnLst/>
            <a:rect r="r" b="b" t="t" l="l"/>
            <a:pathLst>
              <a:path h="1232658" w="1686472">
                <a:moveTo>
                  <a:pt x="0" y="0"/>
                </a:moveTo>
                <a:lnTo>
                  <a:pt x="1686472" y="0"/>
                </a:lnTo>
                <a:lnTo>
                  <a:pt x="1686472" y="1232658"/>
                </a:lnTo>
                <a:lnTo>
                  <a:pt x="0" y="1232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1811" y="1191075"/>
            <a:ext cx="552042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spc="51">
                <a:solidFill>
                  <a:srgbClr val="545454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변동구간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77774" y="1706253"/>
            <a:ext cx="5302970" cy="190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그래서 우리는 기후 변화가 </a:t>
            </a:r>
          </a:p>
          <a:p>
            <a:pPr algn="r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소와 축산 업자들에게 </a:t>
            </a:r>
          </a:p>
          <a:p>
            <a:pPr algn="r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어떤 영향이 있을지 궁금해짐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6496" y="1763403"/>
            <a:ext cx="449104" cy="42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[2]</a:t>
            </a:r>
          </a:p>
        </p:txBody>
      </p:sp>
      <p:grpSp>
        <p:nvGrpSpPr>
          <p:cNvPr name="Group 14" id="14"/>
          <p:cNvGrpSpPr/>
          <p:nvPr/>
        </p:nvGrpSpPr>
        <p:grpSpPr>
          <a:xfrm rot="5400000">
            <a:off x="79254" y="4924816"/>
            <a:ext cx="6341689" cy="959880"/>
            <a:chOff x="0" y="0"/>
            <a:chExt cx="5010717" cy="7584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10717" cy="758424"/>
            </a:xfrm>
            <a:custGeom>
              <a:avLst/>
              <a:gdLst/>
              <a:ahLst/>
              <a:cxnLst/>
              <a:rect r="r" b="b" t="t" l="l"/>
              <a:pathLst>
                <a:path h="758424" w="5010717">
                  <a:moveTo>
                    <a:pt x="0" y="0"/>
                  </a:moveTo>
                  <a:lnTo>
                    <a:pt x="5010717" y="0"/>
                  </a:lnTo>
                  <a:lnTo>
                    <a:pt x="5010717" y="758424"/>
                  </a:lnTo>
                  <a:lnTo>
                    <a:pt x="0" y="758424"/>
                  </a:lnTo>
                  <a:close/>
                </a:path>
              </a:pathLst>
            </a:custGeom>
            <a:solidFill>
              <a:srgbClr val="FEA60C">
                <a:alpha val="2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010717" cy="796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5400000">
            <a:off x="5677517" y="4943366"/>
            <a:ext cx="6377910" cy="959003"/>
            <a:chOff x="0" y="0"/>
            <a:chExt cx="5039336" cy="7577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39336" cy="757730"/>
            </a:xfrm>
            <a:custGeom>
              <a:avLst/>
              <a:gdLst/>
              <a:ahLst/>
              <a:cxnLst/>
              <a:rect r="r" b="b" t="t" l="l"/>
              <a:pathLst>
                <a:path h="757730" w="5039336">
                  <a:moveTo>
                    <a:pt x="0" y="0"/>
                  </a:moveTo>
                  <a:lnTo>
                    <a:pt x="5039336" y="0"/>
                  </a:lnTo>
                  <a:lnTo>
                    <a:pt x="5039336" y="757730"/>
                  </a:lnTo>
                  <a:lnTo>
                    <a:pt x="0" y="757730"/>
                  </a:lnTo>
                  <a:close/>
                </a:path>
              </a:pathLst>
            </a:custGeom>
            <a:solidFill>
              <a:srgbClr val="0097B2">
                <a:alpha val="2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039336" cy="795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902304" y="991050"/>
            <a:ext cx="4920598" cy="60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특이한 변동 구간 ? 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4458864" y="1681445"/>
            <a:ext cx="3226724" cy="57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4134037" y="2242748"/>
            <a:ext cx="3742737" cy="823402"/>
          </a:xfrm>
          <a:custGeom>
            <a:avLst/>
            <a:gdLst/>
            <a:ahLst/>
            <a:cxnLst/>
            <a:rect r="r" b="b" t="t" l="l"/>
            <a:pathLst>
              <a:path h="823402" w="3742737">
                <a:moveTo>
                  <a:pt x="0" y="0"/>
                </a:moveTo>
                <a:lnTo>
                  <a:pt x="3742737" y="0"/>
                </a:lnTo>
                <a:lnTo>
                  <a:pt x="3742737" y="823402"/>
                </a:lnTo>
                <a:lnTo>
                  <a:pt x="0" y="823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956555" y="9312796"/>
            <a:ext cx="12729033" cy="320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49"/>
              </a:lnSpc>
            </a:pPr>
            <a:r>
              <a:rPr lang="en-US" sz="2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종사자 수와 개체 수  : </a:t>
            </a:r>
            <a:r>
              <a:rPr lang="en-US" sz="2499">
                <a:solidFill>
                  <a:srgbClr val="FF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급 감소</a:t>
            </a:r>
            <a:r>
              <a:rPr lang="en-US" sz="2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하는 구간을 더 자세히 살펴볼 필요가 있음 !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56005" y="1896753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9B9289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&lt;2&gt;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78895" y="102870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2661121" y="-3163648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834661" y="1209675"/>
            <a:ext cx="9718399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1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Reference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06479" y="3246849"/>
            <a:ext cx="11187925" cy="60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기온 데이터</a:t>
            </a:r>
          </a:p>
          <a:p>
            <a:pPr algn="l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기상청. (2025). 기상자료 연보: 2024. 기상자료개방포털. HTTPS://DATA.KMA.GO.KR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64337" y="3365593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&lt;1&gt;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6479" y="4198803"/>
            <a:ext cx="12452821" cy="60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생산량, 소비량, 개체 수, 가구 수</a:t>
            </a:r>
          </a:p>
          <a:p>
            <a:pPr algn="l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한국사회과학자료원. (2025). KSDC 데이터베이스. HTTPS://WWW.KSDCDB.KR/MAIN.DO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64337" y="2770869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데이터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4337" y="4317548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&lt;2&gt;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4337" y="5381173"/>
            <a:ext cx="3806481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Graphics : Canva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6972" y="8996884"/>
            <a:ext cx="8395369" cy="994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9"/>
              </a:lnSpc>
              <a:spcBef>
                <a:spcPct val="0"/>
              </a:spcBef>
            </a:pPr>
            <a:r>
              <a:rPr lang="en-US" sz="8699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최인화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902341" y="1886772"/>
            <a:ext cx="7356959" cy="4617888"/>
            <a:chOff x="0" y="0"/>
            <a:chExt cx="1460954" cy="917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0954" cy="917026"/>
            </a:xfrm>
            <a:custGeom>
              <a:avLst/>
              <a:gdLst/>
              <a:ahLst/>
              <a:cxnLst/>
              <a:rect r="r" b="b" t="t" l="l"/>
              <a:pathLst>
                <a:path h="917026" w="1460954">
                  <a:moveTo>
                    <a:pt x="0" y="0"/>
                  </a:moveTo>
                  <a:lnTo>
                    <a:pt x="1460954" y="0"/>
                  </a:lnTo>
                  <a:lnTo>
                    <a:pt x="1460954" y="917026"/>
                  </a:lnTo>
                  <a:lnTo>
                    <a:pt x="0" y="917026"/>
                  </a:lnTo>
                  <a:close/>
                </a:path>
              </a:pathLst>
            </a:custGeom>
            <a:blipFill>
              <a:blip r:embed="rId3"/>
              <a:stretch>
                <a:fillRect l="0" t="-3370" r="0" b="-337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718442" y="6853857"/>
            <a:ext cx="672993" cy="67299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 strike="noStrike" u="none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18442" y="7887830"/>
            <a:ext cx="672993" cy="67299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18442" y="8921803"/>
            <a:ext cx="672993" cy="67299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3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H="true">
            <a:off x="17816512" y="-94233"/>
            <a:ext cx="0" cy="10287000"/>
          </a:xfrm>
          <a:prstGeom prst="line">
            <a:avLst/>
          </a:prstGeom>
          <a:ln cap="flat" w="9525">
            <a:solidFill>
              <a:srgbClr val="010707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572990" y="6935782"/>
            <a:ext cx="4941525" cy="54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기후변화의 흐름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72990" y="7969755"/>
            <a:ext cx="7433108" cy="54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기후의 극단화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43835" y="9003729"/>
            <a:ext cx="6652858" cy="54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 피해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99609" y="-37285"/>
            <a:ext cx="15434462" cy="136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02. 기후변화가 </a:t>
            </a:r>
            <a:r>
              <a:rPr lang="en-US" sz="5999">
                <a:solidFill>
                  <a:srgbClr val="0097B2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소에 직접적인 영향</a:t>
            </a:r>
            <a:r>
              <a:rPr lang="en-US" sz="59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을 미칠까?</a:t>
            </a:r>
          </a:p>
        </p:txBody>
      </p:sp>
      <p:sp>
        <p:nvSpPr>
          <p:cNvPr name="AutoShape 19" id="19"/>
          <p:cNvSpPr/>
          <p:nvPr/>
        </p:nvSpPr>
        <p:spPr>
          <a:xfrm>
            <a:off x="-2813802" y="1605785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326214" y="-2586563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98686" y="1877247"/>
            <a:ext cx="13625461" cy="7732449"/>
          </a:xfrm>
          <a:custGeom>
            <a:avLst/>
            <a:gdLst/>
            <a:ahLst/>
            <a:cxnLst/>
            <a:rect r="r" b="b" t="t" l="l"/>
            <a:pathLst>
              <a:path h="7732449" w="13625461">
                <a:moveTo>
                  <a:pt x="0" y="0"/>
                </a:moveTo>
                <a:lnTo>
                  <a:pt x="13625461" y="0"/>
                </a:lnTo>
                <a:lnTo>
                  <a:pt x="13625461" y="7732449"/>
                </a:lnTo>
                <a:lnTo>
                  <a:pt x="0" y="7732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46076" y="1135271"/>
            <a:ext cx="2591893" cy="259189"/>
          </a:xfrm>
          <a:custGeom>
            <a:avLst/>
            <a:gdLst/>
            <a:ahLst/>
            <a:cxnLst/>
            <a:rect r="r" b="b" t="t" l="l"/>
            <a:pathLst>
              <a:path h="259189" w="2591893">
                <a:moveTo>
                  <a:pt x="0" y="0"/>
                </a:moveTo>
                <a:lnTo>
                  <a:pt x="2591893" y="0"/>
                </a:lnTo>
                <a:lnTo>
                  <a:pt x="2591893" y="259189"/>
                </a:lnTo>
                <a:lnTo>
                  <a:pt x="0" y="25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84978" y="562527"/>
            <a:ext cx="5666135" cy="831933"/>
          </a:xfrm>
          <a:custGeom>
            <a:avLst/>
            <a:gdLst/>
            <a:ahLst/>
            <a:cxnLst/>
            <a:rect r="r" b="b" t="t" l="l"/>
            <a:pathLst>
              <a:path h="831933" w="5666135">
                <a:moveTo>
                  <a:pt x="0" y="0"/>
                </a:moveTo>
                <a:lnTo>
                  <a:pt x="5666135" y="0"/>
                </a:lnTo>
                <a:lnTo>
                  <a:pt x="5666135" y="831933"/>
                </a:lnTo>
                <a:lnTo>
                  <a:pt x="0" y="831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9345" y="-14329"/>
            <a:ext cx="8471232" cy="13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9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기후변화의 흐름 : 기온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0690" y="1672460"/>
            <a:ext cx="13287318" cy="8454056"/>
          </a:xfrm>
          <a:custGeom>
            <a:avLst/>
            <a:gdLst/>
            <a:ahLst/>
            <a:cxnLst/>
            <a:rect r="r" b="b" t="t" l="l"/>
            <a:pathLst>
              <a:path h="8454056" w="13287318">
                <a:moveTo>
                  <a:pt x="0" y="0"/>
                </a:moveTo>
                <a:lnTo>
                  <a:pt x="13287318" y="0"/>
                </a:lnTo>
                <a:lnTo>
                  <a:pt x="13287318" y="8454056"/>
                </a:lnTo>
                <a:lnTo>
                  <a:pt x="0" y="8454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46076" y="1135271"/>
            <a:ext cx="2591893" cy="259189"/>
          </a:xfrm>
          <a:custGeom>
            <a:avLst/>
            <a:gdLst/>
            <a:ahLst/>
            <a:cxnLst/>
            <a:rect r="r" b="b" t="t" l="l"/>
            <a:pathLst>
              <a:path h="259189" w="2591893">
                <a:moveTo>
                  <a:pt x="0" y="0"/>
                </a:moveTo>
                <a:lnTo>
                  <a:pt x="2591893" y="0"/>
                </a:lnTo>
                <a:lnTo>
                  <a:pt x="2591893" y="259189"/>
                </a:lnTo>
                <a:lnTo>
                  <a:pt x="0" y="25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720" y="-17600"/>
            <a:ext cx="15679393" cy="13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9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기후변화의 흐름 : 열대야&amp;폭염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539911" y="5889963"/>
            <a:ext cx="4340958" cy="1579023"/>
          </a:xfrm>
          <a:custGeom>
            <a:avLst/>
            <a:gdLst/>
            <a:ahLst/>
            <a:cxnLst/>
            <a:rect r="r" b="b" t="t" l="l"/>
            <a:pathLst>
              <a:path h="1579023" w="4340958">
                <a:moveTo>
                  <a:pt x="0" y="0"/>
                </a:moveTo>
                <a:lnTo>
                  <a:pt x="4340958" y="0"/>
                </a:lnTo>
                <a:lnTo>
                  <a:pt x="4340958" y="1579023"/>
                </a:lnTo>
                <a:lnTo>
                  <a:pt x="0" y="15790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39911" y="6168302"/>
            <a:ext cx="4340958" cy="90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기온이 밤(오후 6시~다음날 오전 </a:t>
            </a:r>
          </a:p>
          <a:p>
            <a:pPr algn="ctr">
              <a:lnSpc>
                <a:spcPts val="37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9시) 동안 25℃ 이상 유지 현상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32432" y="4496117"/>
            <a:ext cx="4340958" cy="1579023"/>
          </a:xfrm>
          <a:custGeom>
            <a:avLst/>
            <a:gdLst/>
            <a:ahLst/>
            <a:cxnLst/>
            <a:rect r="r" b="b" t="t" l="l"/>
            <a:pathLst>
              <a:path h="1579023" w="4340958">
                <a:moveTo>
                  <a:pt x="0" y="0"/>
                </a:moveTo>
                <a:lnTo>
                  <a:pt x="4340958" y="0"/>
                </a:lnTo>
                <a:lnTo>
                  <a:pt x="4340958" y="1579024"/>
                </a:lnTo>
                <a:lnTo>
                  <a:pt x="0" y="1579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2432" y="4774456"/>
            <a:ext cx="4340958" cy="90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일 최고기온이 33℃ 이상인 상태가 2일 이상 지속될 때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768827" y="562527"/>
            <a:ext cx="5666135" cy="831933"/>
          </a:xfrm>
          <a:custGeom>
            <a:avLst/>
            <a:gdLst/>
            <a:ahLst/>
            <a:cxnLst/>
            <a:rect r="r" b="b" t="t" l="l"/>
            <a:pathLst>
              <a:path h="831933" w="5666135">
                <a:moveTo>
                  <a:pt x="0" y="0"/>
                </a:moveTo>
                <a:lnTo>
                  <a:pt x="5666135" y="0"/>
                </a:lnTo>
                <a:lnTo>
                  <a:pt x="5666135" y="831933"/>
                </a:lnTo>
                <a:lnTo>
                  <a:pt x="0" y="831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46076" y="1135271"/>
            <a:ext cx="2591893" cy="259189"/>
          </a:xfrm>
          <a:custGeom>
            <a:avLst/>
            <a:gdLst/>
            <a:ahLst/>
            <a:cxnLst/>
            <a:rect r="r" b="b" t="t" l="l"/>
            <a:pathLst>
              <a:path h="259189" w="2591893">
                <a:moveTo>
                  <a:pt x="0" y="0"/>
                </a:moveTo>
                <a:lnTo>
                  <a:pt x="2591893" y="0"/>
                </a:lnTo>
                <a:lnTo>
                  <a:pt x="2591893" y="259189"/>
                </a:lnTo>
                <a:lnTo>
                  <a:pt x="0" y="259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1720" y="-33379"/>
            <a:ext cx="15679393" cy="13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9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기후변화의 흐름 : 평균기온&amp;폭염&amp;열대야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71720" y="1801047"/>
            <a:ext cx="15679393" cy="8408074"/>
          </a:xfrm>
          <a:custGeom>
            <a:avLst/>
            <a:gdLst/>
            <a:ahLst/>
            <a:cxnLst/>
            <a:rect r="r" b="b" t="t" l="l"/>
            <a:pathLst>
              <a:path h="8408074" w="15679393">
                <a:moveTo>
                  <a:pt x="0" y="0"/>
                </a:moveTo>
                <a:lnTo>
                  <a:pt x="15679393" y="0"/>
                </a:lnTo>
                <a:lnTo>
                  <a:pt x="15679393" y="8408074"/>
                </a:lnTo>
                <a:lnTo>
                  <a:pt x="0" y="8408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21865" y="1672460"/>
            <a:ext cx="5666135" cy="831933"/>
          </a:xfrm>
          <a:custGeom>
            <a:avLst/>
            <a:gdLst/>
            <a:ahLst/>
            <a:cxnLst/>
            <a:rect r="r" b="b" t="t" l="l"/>
            <a:pathLst>
              <a:path h="831933" w="5666135">
                <a:moveTo>
                  <a:pt x="0" y="0"/>
                </a:moveTo>
                <a:lnTo>
                  <a:pt x="5666135" y="0"/>
                </a:lnTo>
                <a:lnTo>
                  <a:pt x="5666135" y="831932"/>
                </a:lnTo>
                <a:lnTo>
                  <a:pt x="0" y="831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71720" y="1877247"/>
            <a:ext cx="8466802" cy="4105485"/>
          </a:xfrm>
          <a:custGeom>
            <a:avLst/>
            <a:gdLst/>
            <a:ahLst/>
            <a:cxnLst/>
            <a:rect r="r" b="b" t="t" l="l"/>
            <a:pathLst>
              <a:path h="4105485" w="8466802">
                <a:moveTo>
                  <a:pt x="0" y="0"/>
                </a:moveTo>
                <a:lnTo>
                  <a:pt x="8466802" y="0"/>
                </a:lnTo>
                <a:lnTo>
                  <a:pt x="8466802" y="4105485"/>
                </a:lnTo>
                <a:lnTo>
                  <a:pt x="0" y="4105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40194" y="4748373"/>
            <a:ext cx="11110919" cy="5143111"/>
          </a:xfrm>
          <a:custGeom>
            <a:avLst/>
            <a:gdLst/>
            <a:ahLst/>
            <a:cxnLst/>
            <a:rect r="r" b="b" t="t" l="l"/>
            <a:pathLst>
              <a:path h="5143111" w="11110919">
                <a:moveTo>
                  <a:pt x="0" y="0"/>
                </a:moveTo>
                <a:lnTo>
                  <a:pt x="11110919" y="0"/>
                </a:lnTo>
                <a:lnTo>
                  <a:pt x="11110919" y="5143111"/>
                </a:lnTo>
                <a:lnTo>
                  <a:pt x="0" y="5143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46076" y="1135271"/>
            <a:ext cx="2591893" cy="259189"/>
          </a:xfrm>
          <a:custGeom>
            <a:avLst/>
            <a:gdLst/>
            <a:ahLst/>
            <a:cxnLst/>
            <a:rect r="r" b="b" t="t" l="l"/>
            <a:pathLst>
              <a:path h="259189" w="2591893">
                <a:moveTo>
                  <a:pt x="0" y="0"/>
                </a:moveTo>
                <a:lnTo>
                  <a:pt x="2591893" y="0"/>
                </a:lnTo>
                <a:lnTo>
                  <a:pt x="2591893" y="259189"/>
                </a:lnTo>
                <a:lnTo>
                  <a:pt x="0" y="259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1720" y="-33379"/>
            <a:ext cx="15679393" cy="13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9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기후변화의 흐름 : 참고자료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6576" y="1915347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9B9289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&lt;5&gt;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96875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52627" y="1877247"/>
            <a:ext cx="13317580" cy="7224787"/>
          </a:xfrm>
          <a:custGeom>
            <a:avLst/>
            <a:gdLst/>
            <a:ahLst/>
            <a:cxnLst/>
            <a:rect r="r" b="b" t="t" l="l"/>
            <a:pathLst>
              <a:path h="7224787" w="13317580">
                <a:moveTo>
                  <a:pt x="0" y="0"/>
                </a:moveTo>
                <a:lnTo>
                  <a:pt x="13317580" y="0"/>
                </a:lnTo>
                <a:lnTo>
                  <a:pt x="13317580" y="7224787"/>
                </a:lnTo>
                <a:lnTo>
                  <a:pt x="0" y="7224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03101" y="1188949"/>
            <a:ext cx="2591893" cy="259189"/>
          </a:xfrm>
          <a:custGeom>
            <a:avLst/>
            <a:gdLst/>
            <a:ahLst/>
            <a:cxnLst/>
            <a:rect r="r" b="b" t="t" l="l"/>
            <a:pathLst>
              <a:path h="259189" w="2591893">
                <a:moveTo>
                  <a:pt x="0" y="0"/>
                </a:moveTo>
                <a:lnTo>
                  <a:pt x="2591893" y="0"/>
                </a:lnTo>
                <a:lnTo>
                  <a:pt x="2591893" y="259189"/>
                </a:lnTo>
                <a:lnTo>
                  <a:pt x="0" y="259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3645" y="9038"/>
            <a:ext cx="11485640" cy="13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9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기후의 극단화 : 폭염일수와 최고기온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490769" y="9191625"/>
            <a:ext cx="17727607" cy="5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TDTD참고딕"/>
                <a:ea typeface="TDTD참고딕"/>
                <a:cs typeface="TDTD참고딕"/>
                <a:sym typeface="TDTD참고딕"/>
              </a:rPr>
              <a:t>최고기온과 폭염일수 증가는 명확한 기후 변화의 신호이며, 앞으로도 지속될 가능성이 큼.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987833" y="715489"/>
            <a:ext cx="4485229" cy="626421"/>
          </a:xfrm>
          <a:custGeom>
            <a:avLst/>
            <a:gdLst/>
            <a:ahLst/>
            <a:cxnLst/>
            <a:rect r="r" b="b" t="t" l="l"/>
            <a:pathLst>
              <a:path h="626421" w="4485229">
                <a:moveTo>
                  <a:pt x="0" y="0"/>
                </a:moveTo>
                <a:lnTo>
                  <a:pt x="4485229" y="0"/>
                </a:lnTo>
                <a:lnTo>
                  <a:pt x="4485229" y="626422"/>
                </a:lnTo>
                <a:lnTo>
                  <a:pt x="0" y="626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128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12626" y="1188949"/>
            <a:ext cx="2591893" cy="259189"/>
          </a:xfrm>
          <a:custGeom>
            <a:avLst/>
            <a:gdLst/>
            <a:ahLst/>
            <a:cxnLst/>
            <a:rect r="r" b="b" t="t" l="l"/>
            <a:pathLst>
              <a:path h="259189" w="2591893">
                <a:moveTo>
                  <a:pt x="0" y="0"/>
                </a:moveTo>
                <a:lnTo>
                  <a:pt x="2591893" y="0"/>
                </a:lnTo>
                <a:lnTo>
                  <a:pt x="2591893" y="259189"/>
                </a:lnTo>
                <a:lnTo>
                  <a:pt x="0" y="259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5070" y="23771"/>
            <a:ext cx="15679393" cy="13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9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기후의 극단화 : 참고자료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717953" y="1877247"/>
            <a:ext cx="9928863" cy="4671566"/>
          </a:xfrm>
          <a:custGeom>
            <a:avLst/>
            <a:gdLst/>
            <a:ahLst/>
            <a:cxnLst/>
            <a:rect r="r" b="b" t="t" l="l"/>
            <a:pathLst>
              <a:path h="4671566" w="9928863">
                <a:moveTo>
                  <a:pt x="0" y="0"/>
                </a:moveTo>
                <a:lnTo>
                  <a:pt x="9928864" y="0"/>
                </a:lnTo>
                <a:lnTo>
                  <a:pt x="9928864" y="4671566"/>
                </a:lnTo>
                <a:lnTo>
                  <a:pt x="0" y="467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76308" y="6548813"/>
            <a:ext cx="10012155" cy="1067778"/>
          </a:xfrm>
          <a:custGeom>
            <a:avLst/>
            <a:gdLst/>
            <a:ahLst/>
            <a:cxnLst/>
            <a:rect r="r" b="b" t="t" l="l"/>
            <a:pathLst>
              <a:path h="1067778" w="10012155">
                <a:moveTo>
                  <a:pt x="0" y="0"/>
                </a:moveTo>
                <a:lnTo>
                  <a:pt x="10012154" y="0"/>
                </a:lnTo>
                <a:lnTo>
                  <a:pt x="10012154" y="1067778"/>
                </a:lnTo>
                <a:lnTo>
                  <a:pt x="0" y="1067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76308" y="7661239"/>
            <a:ext cx="10057592" cy="2319933"/>
          </a:xfrm>
          <a:custGeom>
            <a:avLst/>
            <a:gdLst/>
            <a:ahLst/>
            <a:cxnLst/>
            <a:rect r="r" b="b" t="t" l="l"/>
            <a:pathLst>
              <a:path h="2319933" w="10057592">
                <a:moveTo>
                  <a:pt x="0" y="0"/>
                </a:moveTo>
                <a:lnTo>
                  <a:pt x="10057592" y="0"/>
                </a:lnTo>
                <a:lnTo>
                  <a:pt x="10057592" y="2319933"/>
                </a:lnTo>
                <a:lnTo>
                  <a:pt x="0" y="2319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690362" y="2948889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9B9289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&lt;1&gt;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03101" y="1188949"/>
            <a:ext cx="2591893" cy="259189"/>
          </a:xfrm>
          <a:custGeom>
            <a:avLst/>
            <a:gdLst/>
            <a:ahLst/>
            <a:cxnLst/>
            <a:rect r="r" b="b" t="t" l="l"/>
            <a:pathLst>
              <a:path h="259189" w="2591893">
                <a:moveTo>
                  <a:pt x="0" y="0"/>
                </a:moveTo>
                <a:lnTo>
                  <a:pt x="2591893" y="0"/>
                </a:lnTo>
                <a:lnTo>
                  <a:pt x="2591893" y="259189"/>
                </a:lnTo>
                <a:lnTo>
                  <a:pt x="0" y="259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9074" y="-71479"/>
            <a:ext cx="11645989" cy="13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9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기후의 극단화 : 한파일수와 최저기온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084927" y="715489"/>
            <a:ext cx="4266436" cy="626421"/>
          </a:xfrm>
          <a:custGeom>
            <a:avLst/>
            <a:gdLst/>
            <a:ahLst/>
            <a:cxnLst/>
            <a:rect r="r" b="b" t="t" l="l"/>
            <a:pathLst>
              <a:path h="626421" w="4266436">
                <a:moveTo>
                  <a:pt x="0" y="0"/>
                </a:moveTo>
                <a:lnTo>
                  <a:pt x="4266436" y="0"/>
                </a:lnTo>
                <a:lnTo>
                  <a:pt x="4266436" y="626422"/>
                </a:lnTo>
                <a:lnTo>
                  <a:pt x="0" y="62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9531" y="1652372"/>
            <a:ext cx="13075098" cy="7060553"/>
          </a:xfrm>
          <a:custGeom>
            <a:avLst/>
            <a:gdLst/>
            <a:ahLst/>
            <a:cxnLst/>
            <a:rect r="r" b="b" t="t" l="l"/>
            <a:pathLst>
              <a:path h="7060553" w="13075098">
                <a:moveTo>
                  <a:pt x="0" y="0"/>
                </a:moveTo>
                <a:lnTo>
                  <a:pt x="13075098" y="0"/>
                </a:lnTo>
                <a:lnTo>
                  <a:pt x="13075098" y="7060553"/>
                </a:lnTo>
                <a:lnTo>
                  <a:pt x="0" y="7060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972" y="8562669"/>
            <a:ext cx="17352837" cy="214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TDTD참고딕"/>
                <a:ea typeface="TDTD참고딕"/>
                <a:cs typeface="TDTD참고딕"/>
                <a:sym typeface="TDTD참고딕"/>
              </a:rPr>
              <a:t> 대한민국의 겨울철 기온이 상승하면서 한파일수가 장기적으로 감소하는 경향</a:t>
            </a:r>
          </a:p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TDTD참고딕"/>
                <a:ea typeface="TDTD참고딕"/>
                <a:cs typeface="TDTD참고딕"/>
                <a:sym typeface="TDTD참고딕"/>
              </a:rPr>
              <a:t> </a:t>
            </a:r>
            <a:r>
              <a:rPr lang="en-US" sz="4100">
                <a:solidFill>
                  <a:srgbClr val="000000"/>
                </a:solidFill>
                <a:latin typeface="TDTD참고딕"/>
                <a:ea typeface="TDTD참고딕"/>
                <a:cs typeface="TDTD참고딕"/>
                <a:sym typeface="TDTD참고딕"/>
              </a:rPr>
              <a:t>온난화로 인한 한파 발생이 줄어들고 있음을 시사</a:t>
            </a:r>
          </a:p>
          <a:p>
            <a:pPr algn="r">
              <a:lnSpc>
                <a:spcPts val="574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2055252"/>
            <a:ext cx="18288000" cy="1428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1418841" y="4522520"/>
            <a:ext cx="17195711" cy="7566113"/>
          </a:xfrm>
          <a:custGeom>
            <a:avLst/>
            <a:gdLst/>
            <a:ahLst/>
            <a:cxnLst/>
            <a:rect r="r" b="b" t="t" l="l"/>
            <a:pathLst>
              <a:path h="7566113" w="17195711">
                <a:moveTo>
                  <a:pt x="17195711" y="0"/>
                </a:moveTo>
                <a:lnTo>
                  <a:pt x="0" y="0"/>
                </a:lnTo>
                <a:lnTo>
                  <a:pt x="0" y="7566113"/>
                </a:lnTo>
                <a:lnTo>
                  <a:pt x="17195711" y="7566113"/>
                </a:lnTo>
                <a:lnTo>
                  <a:pt x="1719571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3948" y="4237040"/>
            <a:ext cx="7329406" cy="75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기후변화가 소에 직접적인 영향을 미칠까 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53948" y="5162860"/>
            <a:ext cx="7076496" cy="75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기후변화가 축산업에 어떤 영향을 줄까?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0803" y="6260130"/>
            <a:ext cx="8382787" cy="85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0"/>
              </a:lnSpc>
            </a:pPr>
            <a:r>
              <a:rPr lang="en-US" sz="3100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#. Part2 </a:t>
            </a:r>
            <a:r>
              <a:rPr lang="en-US" sz="3100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 축산업이 기후변화에 주는 영향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2668" y="7357612"/>
            <a:ext cx="7750921" cy="75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축산업은 기후 변화에 영향을 얼마나 미칠까? 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98943" y="-5815897"/>
            <a:ext cx="0" cy="1828800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1426640" y="4847983"/>
            <a:ext cx="7451848" cy="6889810"/>
            <a:chOff x="0" y="0"/>
            <a:chExt cx="87910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9104" cy="812800"/>
            </a:xfrm>
            <a:custGeom>
              <a:avLst/>
              <a:gdLst/>
              <a:ahLst/>
              <a:cxnLst/>
              <a:rect r="r" b="b" t="t" l="l"/>
              <a:pathLst>
                <a:path h="812800" w="879104">
                  <a:moveTo>
                    <a:pt x="439552" y="0"/>
                  </a:moveTo>
                  <a:cubicBezTo>
                    <a:pt x="196794" y="0"/>
                    <a:pt x="0" y="181951"/>
                    <a:pt x="0" y="406400"/>
                  </a:cubicBezTo>
                  <a:cubicBezTo>
                    <a:pt x="0" y="630849"/>
                    <a:pt x="196794" y="812800"/>
                    <a:pt x="439552" y="812800"/>
                  </a:cubicBezTo>
                  <a:cubicBezTo>
                    <a:pt x="682310" y="812800"/>
                    <a:pt x="879104" y="630849"/>
                    <a:pt x="879104" y="406400"/>
                  </a:cubicBezTo>
                  <a:cubicBezTo>
                    <a:pt x="879104" y="181951"/>
                    <a:pt x="682310" y="0"/>
                    <a:pt x="4395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4000"/>
                  </a:srgbClr>
                </a:gs>
                <a:gs pos="100000">
                  <a:srgbClr val="7ED957">
                    <a:alpha val="14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82416" y="28575"/>
              <a:ext cx="71427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22083" y="626498"/>
            <a:ext cx="14598179" cy="1315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9800" spc="166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목차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6317" y="2426727"/>
            <a:ext cx="7865908" cy="85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0"/>
              </a:lnSpc>
            </a:pPr>
            <a:r>
              <a:rPr lang="en-US" sz="3100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#. Part1 </a:t>
            </a:r>
            <a:r>
              <a:rPr lang="en-US" sz="3100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 기후 변화가 축산업에 주는 영향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53948" y="3309120"/>
            <a:ext cx="8097497" cy="75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27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기후변화와 축산업 : 기후변화가 축산업을 바꿀까?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03101" y="1188949"/>
            <a:ext cx="2591893" cy="259189"/>
          </a:xfrm>
          <a:custGeom>
            <a:avLst/>
            <a:gdLst/>
            <a:ahLst/>
            <a:cxnLst/>
            <a:rect r="r" b="b" t="t" l="l"/>
            <a:pathLst>
              <a:path h="259189" w="2591893">
                <a:moveTo>
                  <a:pt x="0" y="0"/>
                </a:moveTo>
                <a:lnTo>
                  <a:pt x="2591893" y="0"/>
                </a:lnTo>
                <a:lnTo>
                  <a:pt x="2591893" y="259189"/>
                </a:lnTo>
                <a:lnTo>
                  <a:pt x="0" y="259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4954" y="58116"/>
            <a:ext cx="15679393" cy="13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9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기후의 극단화 : 참고자료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38486" y="5421327"/>
            <a:ext cx="15945861" cy="3836973"/>
          </a:xfrm>
          <a:custGeom>
            <a:avLst/>
            <a:gdLst/>
            <a:ahLst/>
            <a:cxnLst/>
            <a:rect r="r" b="b" t="t" l="l"/>
            <a:pathLst>
              <a:path h="3836973" w="15945861">
                <a:moveTo>
                  <a:pt x="0" y="0"/>
                </a:moveTo>
                <a:lnTo>
                  <a:pt x="15945861" y="0"/>
                </a:lnTo>
                <a:lnTo>
                  <a:pt x="15945861" y="3836973"/>
                </a:lnTo>
                <a:lnTo>
                  <a:pt x="0" y="3836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000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8486" y="2132494"/>
            <a:ext cx="15945861" cy="3288834"/>
          </a:xfrm>
          <a:custGeom>
            <a:avLst/>
            <a:gdLst/>
            <a:ahLst/>
            <a:cxnLst/>
            <a:rect r="r" b="b" t="t" l="l"/>
            <a:pathLst>
              <a:path h="3288834" w="15945861">
                <a:moveTo>
                  <a:pt x="0" y="0"/>
                </a:moveTo>
                <a:lnTo>
                  <a:pt x="15945861" y="0"/>
                </a:lnTo>
                <a:lnTo>
                  <a:pt x="15945861" y="3288833"/>
                </a:lnTo>
                <a:lnTo>
                  <a:pt x="0" y="3288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24712" y="2392036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9B9289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&lt;2&gt;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2668" y="1848672"/>
            <a:ext cx="8951332" cy="5068692"/>
          </a:xfrm>
          <a:custGeom>
            <a:avLst/>
            <a:gdLst/>
            <a:ahLst/>
            <a:cxnLst/>
            <a:rect r="r" b="b" t="t" l="l"/>
            <a:pathLst>
              <a:path h="5068692" w="8951332">
                <a:moveTo>
                  <a:pt x="0" y="0"/>
                </a:moveTo>
                <a:lnTo>
                  <a:pt x="8951332" y="0"/>
                </a:lnTo>
                <a:lnTo>
                  <a:pt x="8951332" y="5068692"/>
                </a:lnTo>
                <a:lnTo>
                  <a:pt x="0" y="5068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14763" y="5056916"/>
            <a:ext cx="9509243" cy="5230084"/>
          </a:xfrm>
          <a:custGeom>
            <a:avLst/>
            <a:gdLst/>
            <a:ahLst/>
            <a:cxnLst/>
            <a:rect r="r" b="b" t="t" l="l"/>
            <a:pathLst>
              <a:path h="5230084" w="9509243">
                <a:moveTo>
                  <a:pt x="0" y="0"/>
                </a:moveTo>
                <a:lnTo>
                  <a:pt x="9509243" y="0"/>
                </a:lnTo>
                <a:lnTo>
                  <a:pt x="9509243" y="5230084"/>
                </a:lnTo>
                <a:lnTo>
                  <a:pt x="0" y="5230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8115523" y="3245421"/>
            <a:ext cx="2231965" cy="2558126"/>
          </a:xfrm>
          <a:custGeom>
            <a:avLst/>
            <a:gdLst/>
            <a:ahLst/>
            <a:cxnLst/>
            <a:rect r="r" b="b" t="t" l="l"/>
            <a:pathLst>
              <a:path h="2558126" w="2231965">
                <a:moveTo>
                  <a:pt x="0" y="0"/>
                </a:moveTo>
                <a:lnTo>
                  <a:pt x="2231964" y="0"/>
                </a:lnTo>
                <a:lnTo>
                  <a:pt x="2231964" y="2558126"/>
                </a:lnTo>
                <a:lnTo>
                  <a:pt x="0" y="2558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95358" y="1218676"/>
            <a:ext cx="1997336" cy="199734"/>
          </a:xfrm>
          <a:custGeom>
            <a:avLst/>
            <a:gdLst/>
            <a:ahLst/>
            <a:cxnLst/>
            <a:rect r="r" b="b" t="t" l="l"/>
            <a:pathLst>
              <a:path h="199734" w="1997336">
                <a:moveTo>
                  <a:pt x="0" y="0"/>
                </a:moveTo>
                <a:lnTo>
                  <a:pt x="1997336" y="0"/>
                </a:lnTo>
                <a:lnTo>
                  <a:pt x="1997336" y="199734"/>
                </a:lnTo>
                <a:lnTo>
                  <a:pt x="0" y="1997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88058" y="292761"/>
            <a:ext cx="5762652" cy="1128267"/>
          </a:xfrm>
          <a:custGeom>
            <a:avLst/>
            <a:gdLst/>
            <a:ahLst/>
            <a:cxnLst/>
            <a:rect r="r" b="b" t="t" l="l"/>
            <a:pathLst>
              <a:path h="1128267" w="5762652">
                <a:moveTo>
                  <a:pt x="0" y="0"/>
                </a:moveTo>
                <a:lnTo>
                  <a:pt x="5762652" y="0"/>
                </a:lnTo>
                <a:lnTo>
                  <a:pt x="5762652" y="1128267"/>
                </a:lnTo>
                <a:lnTo>
                  <a:pt x="0" y="11282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1318" y="28388"/>
            <a:ext cx="9142072" cy="13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9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 피해 : 소의 폐사율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55411" y="2225158"/>
            <a:ext cx="5784153" cy="88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45">
                <a:solidFill>
                  <a:srgbClr val="FF3131"/>
                </a:solidFill>
                <a:latin typeface="TDTD참고딕"/>
                <a:ea typeface="TDTD참고딕"/>
                <a:cs typeface="TDTD참고딕"/>
                <a:sym typeface="TDTD참고딕"/>
              </a:rPr>
              <a:t>2024년</a:t>
            </a:r>
          </a:p>
          <a:p>
            <a:pPr algn="ctr" marL="0" indent="0" lvl="0">
              <a:lnSpc>
                <a:spcPts val="3445"/>
              </a:lnSpc>
              <a:spcBef>
                <a:spcPct val="0"/>
              </a:spcBef>
            </a:pPr>
            <a:r>
              <a:rPr lang="en-US" sz="3445">
                <a:solidFill>
                  <a:srgbClr val="FF3131"/>
                </a:solidFill>
                <a:latin typeface="TDTD참고딕"/>
                <a:ea typeface="TDTD참고딕"/>
                <a:cs typeface="TDTD참고딕"/>
                <a:sym typeface="TDTD참고딕"/>
              </a:rPr>
              <a:t> 1월-10월데이터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35957" y="1877247"/>
            <a:ext cx="6419066" cy="4007843"/>
          </a:xfrm>
          <a:custGeom>
            <a:avLst/>
            <a:gdLst/>
            <a:ahLst/>
            <a:cxnLst/>
            <a:rect r="r" b="b" t="t" l="l"/>
            <a:pathLst>
              <a:path h="4007843" w="6419066">
                <a:moveTo>
                  <a:pt x="0" y="0"/>
                </a:moveTo>
                <a:lnTo>
                  <a:pt x="6419065" y="0"/>
                </a:lnTo>
                <a:lnTo>
                  <a:pt x="6419065" y="4007843"/>
                </a:lnTo>
                <a:lnTo>
                  <a:pt x="0" y="4007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1295" y="1877247"/>
            <a:ext cx="5337775" cy="2682504"/>
          </a:xfrm>
          <a:custGeom>
            <a:avLst/>
            <a:gdLst/>
            <a:ahLst/>
            <a:cxnLst/>
            <a:rect r="r" b="b" t="t" l="l"/>
            <a:pathLst>
              <a:path h="2682504" w="5337775">
                <a:moveTo>
                  <a:pt x="0" y="0"/>
                </a:moveTo>
                <a:lnTo>
                  <a:pt x="5337775" y="0"/>
                </a:lnTo>
                <a:lnTo>
                  <a:pt x="5337775" y="2682504"/>
                </a:lnTo>
                <a:lnTo>
                  <a:pt x="0" y="2682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695" y="4559751"/>
            <a:ext cx="5337775" cy="4233890"/>
          </a:xfrm>
          <a:custGeom>
            <a:avLst/>
            <a:gdLst/>
            <a:ahLst/>
            <a:cxnLst/>
            <a:rect r="r" b="b" t="t" l="l"/>
            <a:pathLst>
              <a:path h="4233890" w="5337775">
                <a:moveTo>
                  <a:pt x="0" y="0"/>
                </a:moveTo>
                <a:lnTo>
                  <a:pt x="5337775" y="0"/>
                </a:lnTo>
                <a:lnTo>
                  <a:pt x="5337775" y="4233890"/>
                </a:lnTo>
                <a:lnTo>
                  <a:pt x="0" y="4233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90689" y="6241325"/>
            <a:ext cx="9560424" cy="3322247"/>
          </a:xfrm>
          <a:custGeom>
            <a:avLst/>
            <a:gdLst/>
            <a:ahLst/>
            <a:cxnLst/>
            <a:rect r="r" b="b" t="t" l="l"/>
            <a:pathLst>
              <a:path h="3322247" w="9560424">
                <a:moveTo>
                  <a:pt x="0" y="0"/>
                </a:moveTo>
                <a:lnTo>
                  <a:pt x="9560424" y="0"/>
                </a:lnTo>
                <a:lnTo>
                  <a:pt x="9560424" y="3322248"/>
                </a:lnTo>
                <a:lnTo>
                  <a:pt x="0" y="3322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76899" y="1218676"/>
            <a:ext cx="1997336" cy="199734"/>
          </a:xfrm>
          <a:custGeom>
            <a:avLst/>
            <a:gdLst/>
            <a:ahLst/>
            <a:cxnLst/>
            <a:rect r="r" b="b" t="t" l="l"/>
            <a:pathLst>
              <a:path h="199734" w="1997336">
                <a:moveTo>
                  <a:pt x="0" y="0"/>
                </a:moveTo>
                <a:lnTo>
                  <a:pt x="1997336" y="0"/>
                </a:lnTo>
                <a:lnTo>
                  <a:pt x="1997336" y="199734"/>
                </a:lnTo>
                <a:lnTo>
                  <a:pt x="0" y="199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0397" y="100326"/>
            <a:ext cx="15679393" cy="13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9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 피해 : 소의 폐사율 참고자료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44260" y="1915347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9B9289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&lt;3&gt;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87798" y="5867945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9B9289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&lt;5&gt;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65668" y="2382444"/>
            <a:ext cx="13805482" cy="566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21"/>
              </a:lnSpc>
              <a:spcBef>
                <a:spcPct val="0"/>
              </a:spcBef>
            </a:pPr>
            <a:r>
              <a:rPr lang="en-US" sz="456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기후변화로 인한 </a:t>
            </a:r>
          </a:p>
          <a:p>
            <a:pPr algn="just">
              <a:lnSpc>
                <a:spcPts val="9121"/>
              </a:lnSpc>
              <a:spcBef>
                <a:spcPct val="0"/>
              </a:spcBef>
            </a:pPr>
            <a:r>
              <a:rPr lang="en-US" sz="456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평균 기온, 열대야·폭염 , 최고·최저 기온   </a:t>
            </a:r>
          </a:p>
          <a:p>
            <a:pPr algn="just">
              <a:lnSpc>
                <a:spcPts val="9121"/>
              </a:lnSpc>
              <a:spcBef>
                <a:spcPct val="0"/>
              </a:spcBef>
            </a:pPr>
            <a:r>
              <a:rPr lang="en-US" sz="456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소 폐사율 증가 </a:t>
            </a:r>
          </a:p>
          <a:p>
            <a:pPr algn="just">
              <a:lnSpc>
                <a:spcPts val="9121"/>
              </a:lnSpc>
              <a:spcBef>
                <a:spcPct val="0"/>
              </a:spcBef>
            </a:pPr>
          </a:p>
          <a:p>
            <a:pPr algn="just">
              <a:lnSpc>
                <a:spcPts val="9121"/>
              </a:lnSpc>
              <a:spcBef>
                <a:spcPct val="0"/>
              </a:spcBef>
            </a:pPr>
            <a:r>
              <a:rPr lang="en-US" sz="456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축산 환경 개선 및 관리 대책이 필요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65668" y="4899523"/>
            <a:ext cx="5018746" cy="1104124"/>
          </a:xfrm>
          <a:custGeom>
            <a:avLst/>
            <a:gdLst/>
            <a:ahLst/>
            <a:cxnLst/>
            <a:rect r="r" b="b" t="t" l="l"/>
            <a:pathLst>
              <a:path h="1104124" w="5018746">
                <a:moveTo>
                  <a:pt x="0" y="0"/>
                </a:moveTo>
                <a:lnTo>
                  <a:pt x="5018746" y="0"/>
                </a:lnTo>
                <a:lnTo>
                  <a:pt x="5018746" y="1104124"/>
                </a:lnTo>
                <a:lnTo>
                  <a:pt x="0" y="1104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1720" y="2791393"/>
            <a:ext cx="1093948" cy="631755"/>
          </a:xfrm>
          <a:custGeom>
            <a:avLst/>
            <a:gdLst/>
            <a:ahLst/>
            <a:cxnLst/>
            <a:rect r="r" b="b" t="t" l="l"/>
            <a:pathLst>
              <a:path h="631755" w="1093948">
                <a:moveTo>
                  <a:pt x="0" y="0"/>
                </a:moveTo>
                <a:lnTo>
                  <a:pt x="1093948" y="0"/>
                </a:lnTo>
                <a:lnTo>
                  <a:pt x="1093948" y="631755"/>
                </a:lnTo>
                <a:lnTo>
                  <a:pt x="0" y="631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1720" y="7395804"/>
            <a:ext cx="1093948" cy="631755"/>
          </a:xfrm>
          <a:custGeom>
            <a:avLst/>
            <a:gdLst/>
            <a:ahLst/>
            <a:cxnLst/>
            <a:rect r="r" b="b" t="t" l="l"/>
            <a:pathLst>
              <a:path h="631755" w="1093948">
                <a:moveTo>
                  <a:pt x="0" y="0"/>
                </a:moveTo>
                <a:lnTo>
                  <a:pt x="1093948" y="0"/>
                </a:lnTo>
                <a:lnTo>
                  <a:pt x="1093948" y="631755"/>
                </a:lnTo>
                <a:lnTo>
                  <a:pt x="0" y="631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98111" y="2160158"/>
            <a:ext cx="2835567" cy="2240098"/>
          </a:xfrm>
          <a:custGeom>
            <a:avLst/>
            <a:gdLst/>
            <a:ahLst/>
            <a:cxnLst/>
            <a:rect r="r" b="b" t="t" l="l"/>
            <a:pathLst>
              <a:path h="2240098" w="2835567">
                <a:moveTo>
                  <a:pt x="0" y="0"/>
                </a:moveTo>
                <a:lnTo>
                  <a:pt x="2835567" y="0"/>
                </a:lnTo>
                <a:lnTo>
                  <a:pt x="2835567" y="2240098"/>
                </a:lnTo>
                <a:lnTo>
                  <a:pt x="0" y="22400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1720" y="-71479"/>
            <a:ext cx="15679393" cy="139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19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결론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78895" y="102870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2661121" y="-3163648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834661" y="1209675"/>
            <a:ext cx="9718399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1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Reference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06479" y="3246849"/>
            <a:ext cx="111879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한겨레. (2023년 8월 2일). 체감 35도 넘는 폭염일수, 10년 사이 두 배…강도도 세졌다. 한겨레. HTTPS://WWW.HANI.CO.KR/ARTI/SOCIETY/ENVIRONMENT/1153509.HTML</a:t>
            </a:r>
          </a:p>
          <a:p>
            <a:pPr algn="l" marL="0" indent="0" lvl="0">
              <a:lnSpc>
                <a:spcPts val="23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464337" y="3365593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&lt;1&gt;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6479" y="4198803"/>
            <a:ext cx="124528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0"/>
              </a:lnSpc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동아사이언스. (2019년 2월 13일). 확실히 덜 추운 올겨울…한파일수 12일→1일 급감. 동아사이언스. HTTPS://M.DONGASCIENCE.COM/NEWS.PHP?IDX=26083</a:t>
            </a:r>
          </a:p>
          <a:p>
            <a:pPr algn="l" marL="0" indent="0" lvl="0">
              <a:lnSpc>
                <a:spcPts val="23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464337" y="2770869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데이터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4337" y="4317548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&lt;2&gt;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3238" y="9632373"/>
            <a:ext cx="3806481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Graphics : Canva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06479" y="5247823"/>
            <a:ext cx="12452821" cy="31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서울대학교 수의과학대 논문</a:t>
            </a: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64337" y="5366568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&lt;3&gt;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45102" y="7192193"/>
            <a:ext cx="12452821" cy="60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뉴스트리. (2022년 6월 16일). 폭염에 美캔자스 소들 '날벼락'...2000마리 집단폐사. 뉴스트리. HTTPS://WWW.NEWSTREE.KR/NEWSVIEW/NTR202206160012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02960" y="7310938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&lt;4&gt;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06479" y="8288838"/>
            <a:ext cx="12452821" cy="60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한겨레. (2024년). 2024년 지구 평균 기온, 산업화 이전 대비 1.54℃ 상승…기후변화 가속화. 한겨레. TTPS://WWW.HANI.CO.KR/ARTI/SOCIETY/ENVIRONMENT/1166896.HTML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64337" y="8407583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&lt;5&gt;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602197" y="4829269"/>
            <a:ext cx="7901726" cy="2131732"/>
          </a:xfrm>
          <a:custGeom>
            <a:avLst/>
            <a:gdLst/>
            <a:ahLst/>
            <a:cxnLst/>
            <a:rect r="r" b="b" t="t" l="l"/>
            <a:pathLst>
              <a:path h="2131732" w="7901726">
                <a:moveTo>
                  <a:pt x="0" y="0"/>
                </a:moveTo>
                <a:lnTo>
                  <a:pt x="7901726" y="0"/>
                </a:lnTo>
                <a:lnTo>
                  <a:pt x="7901726" y="2131732"/>
                </a:lnTo>
                <a:lnTo>
                  <a:pt x="0" y="213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559" r="0" b="-4078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233" y="1866915"/>
            <a:ext cx="8502067" cy="6806119"/>
            <a:chOff x="0" y="0"/>
            <a:chExt cx="11336089" cy="907482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60869" t="0" r="6946" b="0"/>
            <a:stretch>
              <a:fillRect/>
            </a:stretch>
          </p:blipFill>
          <p:spPr>
            <a:xfrm flipH="false" flipV="false">
              <a:off x="0" y="0"/>
              <a:ext cx="5636294" cy="907482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64098" t="12" r="0" b="12"/>
            <a:stretch>
              <a:fillRect/>
            </a:stretch>
          </p:blipFill>
          <p:spPr>
            <a:xfrm flipH="false" flipV="false">
              <a:off x="5699794" y="0"/>
              <a:ext cx="5636294" cy="9074825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flipH="true">
            <a:off x="17816512" y="-94233"/>
            <a:ext cx="0" cy="10287000"/>
          </a:xfrm>
          <a:prstGeom prst="line">
            <a:avLst/>
          </a:prstGeom>
          <a:ln cap="flat" w="9525">
            <a:solidFill>
              <a:srgbClr val="010707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-2813802" y="1605785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326214" y="-2586563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06972" y="3439812"/>
            <a:ext cx="816681" cy="814192"/>
            <a:chOff x="0" y="0"/>
            <a:chExt cx="815285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06972" y="6247963"/>
            <a:ext cx="816681" cy="814192"/>
            <a:chOff x="0" y="0"/>
            <a:chExt cx="81528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6972" y="2152198"/>
            <a:ext cx="816681" cy="814192"/>
            <a:chOff x="0" y="0"/>
            <a:chExt cx="815285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06972" y="4881528"/>
            <a:ext cx="816681" cy="814192"/>
            <a:chOff x="0" y="0"/>
            <a:chExt cx="815285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3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06972" y="8996884"/>
            <a:ext cx="3099824" cy="96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  <a:spcBef>
                <a:spcPct val="0"/>
              </a:spcBef>
            </a:pPr>
            <a:r>
              <a:rPr lang="en-US" sz="8499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이준혁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36594" y="-46810"/>
            <a:ext cx="15016498" cy="136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03. 기후변화가</a:t>
            </a:r>
            <a:r>
              <a:rPr lang="en-US" sz="5999">
                <a:solidFill>
                  <a:srgbClr val="0097B2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 축산업에 영향</a:t>
            </a:r>
            <a:r>
              <a:rPr lang="en-US" sz="59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을 미칠까?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18617" y="2237923"/>
            <a:ext cx="4751787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4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전체적인 사육비 추이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76053" y="3582748"/>
            <a:ext cx="5029977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4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강수량과 사료 생산비용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18617" y="4927574"/>
            <a:ext cx="600210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4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사료 생산비용과 사료 구매비용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74699" y="8939734"/>
            <a:ext cx="7284601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4"/>
              </a:lnSpc>
            </a:pPr>
            <a:r>
              <a:rPr lang="en-US" sz="3499">
                <a:solidFill>
                  <a:srgbClr val="000000"/>
                </a:solidFill>
                <a:latin typeface="무궁화 고딕 Light"/>
                <a:ea typeface="무궁화 고딕 Light"/>
                <a:cs typeface="무궁화 고딕 Light"/>
                <a:sym typeface="무궁화 고딕 Light"/>
              </a:rPr>
              <a:t>자료출처 : 통계청(국가통계포털)</a:t>
            </a:r>
          </a:p>
          <a:p>
            <a:pPr algn="ctr">
              <a:lnSpc>
                <a:spcPts val="4164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무궁화 고딕 Light"/>
                <a:ea typeface="무궁화 고딕 Light"/>
                <a:cs typeface="무궁화 고딕 Light"/>
                <a:sym typeface="무궁화 고딕 Light"/>
              </a:rPr>
              <a:t>기상청(자료개방포털), 식품산업통계정보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94771" y="6128962"/>
            <a:ext cx="4399479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4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열대야, 한파, 평균기온과</a:t>
            </a:r>
          </a:p>
          <a:p>
            <a:pPr algn="l">
              <a:lnSpc>
                <a:spcPts val="4164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수도광열비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41224" y="410237"/>
            <a:ext cx="760362" cy="758044"/>
            <a:chOff x="0" y="0"/>
            <a:chExt cx="81528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19544" y="475809"/>
            <a:ext cx="4783116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전체적인 사육비 추이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97089" y="1851017"/>
            <a:ext cx="15515520" cy="8175625"/>
          </a:xfrm>
          <a:custGeom>
            <a:avLst/>
            <a:gdLst/>
            <a:ahLst/>
            <a:cxnLst/>
            <a:rect r="r" b="b" t="t" l="l"/>
            <a:pathLst>
              <a:path h="8175625" w="15515520">
                <a:moveTo>
                  <a:pt x="0" y="0"/>
                </a:moveTo>
                <a:lnTo>
                  <a:pt x="15515520" y="0"/>
                </a:lnTo>
                <a:lnTo>
                  <a:pt x="15515520" y="8175625"/>
                </a:lnTo>
                <a:lnTo>
                  <a:pt x="0" y="817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85" r="0" b="-1585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41224" y="410256"/>
            <a:ext cx="760343" cy="758026"/>
            <a:chOff x="0" y="0"/>
            <a:chExt cx="81528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2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7089" y="1851017"/>
            <a:ext cx="15576578" cy="8207798"/>
          </a:xfrm>
          <a:custGeom>
            <a:avLst/>
            <a:gdLst/>
            <a:ahLst/>
            <a:cxnLst/>
            <a:rect r="r" b="b" t="t" l="l"/>
            <a:pathLst>
              <a:path h="8207798" w="15576578">
                <a:moveTo>
                  <a:pt x="0" y="0"/>
                </a:moveTo>
                <a:lnTo>
                  <a:pt x="15576578" y="0"/>
                </a:lnTo>
                <a:lnTo>
                  <a:pt x="15576578" y="8207799"/>
                </a:lnTo>
                <a:lnTo>
                  <a:pt x="0" y="8207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19544" y="466284"/>
            <a:ext cx="4751787" cy="59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0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강수량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41224" y="475809"/>
            <a:ext cx="694590" cy="692473"/>
            <a:chOff x="0" y="0"/>
            <a:chExt cx="81528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2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3790" y="1975589"/>
            <a:ext cx="15362612" cy="8095053"/>
          </a:xfrm>
          <a:custGeom>
            <a:avLst/>
            <a:gdLst/>
            <a:ahLst/>
            <a:cxnLst/>
            <a:rect r="r" b="b" t="t" l="l"/>
            <a:pathLst>
              <a:path h="8095053" w="15362612">
                <a:moveTo>
                  <a:pt x="0" y="0"/>
                </a:moveTo>
                <a:lnTo>
                  <a:pt x="15362612" y="0"/>
                </a:lnTo>
                <a:lnTo>
                  <a:pt x="15362612" y="8095053"/>
                </a:lnTo>
                <a:lnTo>
                  <a:pt x="0" y="8095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9" r="0" b="-54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11503" y="475809"/>
            <a:ext cx="694590" cy="692473"/>
            <a:chOff x="0" y="0"/>
            <a:chExt cx="815285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9544" y="2628235"/>
            <a:ext cx="11078508" cy="2915397"/>
            <a:chOff x="0" y="0"/>
            <a:chExt cx="14771344" cy="38871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096760" y="0"/>
              <a:ext cx="8674584" cy="3887196"/>
            </a:xfrm>
            <a:custGeom>
              <a:avLst/>
              <a:gdLst/>
              <a:ahLst/>
              <a:cxnLst/>
              <a:rect r="r" b="b" t="t" l="l"/>
              <a:pathLst>
                <a:path h="3887196" w="8674584">
                  <a:moveTo>
                    <a:pt x="0" y="0"/>
                  </a:moveTo>
                  <a:lnTo>
                    <a:pt x="8674584" y="0"/>
                  </a:lnTo>
                  <a:lnTo>
                    <a:pt x="8674584" y="3887196"/>
                  </a:lnTo>
                  <a:lnTo>
                    <a:pt x="0" y="3887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96760" cy="3887196"/>
            </a:xfrm>
            <a:custGeom>
              <a:avLst/>
              <a:gdLst/>
              <a:ahLst/>
              <a:cxnLst/>
              <a:rect r="r" b="b" t="t" l="l"/>
              <a:pathLst>
                <a:path h="3887196" w="6096760">
                  <a:moveTo>
                    <a:pt x="0" y="0"/>
                  </a:moveTo>
                  <a:lnTo>
                    <a:pt x="6096760" y="0"/>
                  </a:lnTo>
                  <a:lnTo>
                    <a:pt x="6096760" y="3887196"/>
                  </a:lnTo>
                  <a:lnTo>
                    <a:pt x="0" y="3887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8521705" y="1943598"/>
              <a:ext cx="6249639" cy="943956"/>
              <a:chOff x="0" y="0"/>
              <a:chExt cx="1234497" cy="18646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34497" cy="186460"/>
              </a:xfrm>
              <a:custGeom>
                <a:avLst/>
                <a:gdLst/>
                <a:ahLst/>
                <a:cxnLst/>
                <a:rect r="r" b="b" t="t" l="l"/>
                <a:pathLst>
                  <a:path h="186460" w="1234497">
                    <a:moveTo>
                      <a:pt x="0" y="0"/>
                    </a:moveTo>
                    <a:lnTo>
                      <a:pt x="1234497" y="0"/>
                    </a:lnTo>
                    <a:lnTo>
                      <a:pt x="1234497" y="186460"/>
                    </a:lnTo>
                    <a:lnTo>
                      <a:pt x="0" y="18646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BF63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0"/>
                <a:ext cx="1234497" cy="186460"/>
              </a:xfrm>
              <a:prstGeom prst="rect">
                <a:avLst/>
              </a:prstGeom>
            </p:spPr>
            <p:txBody>
              <a:bodyPr anchor="ctr" rtlCol="false" tIns="36864" lIns="36864" bIns="36864" rIns="36864"/>
              <a:lstStyle/>
              <a:p>
                <a:pPr algn="ctr">
                  <a:lnSpc>
                    <a:spcPts val="2974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1619544" y="557885"/>
            <a:ext cx="4751787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4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강수량과 사료 생산비용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48196" y="557885"/>
            <a:ext cx="323136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4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&amp;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66917" y="557885"/>
            <a:ext cx="6442385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4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사료 생산비용과 사료 구매비용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91886" y="485697"/>
            <a:ext cx="791255" cy="788843"/>
            <a:chOff x="0" y="0"/>
            <a:chExt cx="81528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3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48517" y="582431"/>
            <a:ext cx="6442385" cy="5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1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사료 생산비용과 사료 구매비용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97089" y="1851017"/>
            <a:ext cx="15576578" cy="8207798"/>
          </a:xfrm>
          <a:custGeom>
            <a:avLst/>
            <a:gdLst/>
            <a:ahLst/>
            <a:cxnLst/>
            <a:rect r="r" b="b" t="t" l="l"/>
            <a:pathLst>
              <a:path h="8207798" w="15576578">
                <a:moveTo>
                  <a:pt x="0" y="0"/>
                </a:moveTo>
                <a:lnTo>
                  <a:pt x="15576578" y="0"/>
                </a:lnTo>
                <a:lnTo>
                  <a:pt x="15576578" y="8207799"/>
                </a:lnTo>
                <a:lnTo>
                  <a:pt x="0" y="8207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9" r="0" b="-54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330049" y="2583702"/>
            <a:ext cx="11121705" cy="2915397"/>
            <a:chOff x="0" y="0"/>
            <a:chExt cx="14828940" cy="38871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096760" y="0"/>
              <a:ext cx="8674584" cy="3887196"/>
            </a:xfrm>
            <a:custGeom>
              <a:avLst/>
              <a:gdLst/>
              <a:ahLst/>
              <a:cxnLst/>
              <a:rect r="r" b="b" t="t" l="l"/>
              <a:pathLst>
                <a:path h="3887196" w="8674584">
                  <a:moveTo>
                    <a:pt x="0" y="0"/>
                  </a:moveTo>
                  <a:lnTo>
                    <a:pt x="8674584" y="0"/>
                  </a:lnTo>
                  <a:lnTo>
                    <a:pt x="8674584" y="3887196"/>
                  </a:lnTo>
                  <a:lnTo>
                    <a:pt x="0" y="3887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95" t="0" r="-289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96760" cy="3887196"/>
            </a:xfrm>
            <a:custGeom>
              <a:avLst/>
              <a:gdLst/>
              <a:ahLst/>
              <a:cxnLst/>
              <a:rect r="r" b="b" t="t" l="l"/>
              <a:pathLst>
                <a:path h="3887196" w="6096760">
                  <a:moveTo>
                    <a:pt x="0" y="0"/>
                  </a:moveTo>
                  <a:lnTo>
                    <a:pt x="6096760" y="0"/>
                  </a:lnTo>
                  <a:lnTo>
                    <a:pt x="6096760" y="3887196"/>
                  </a:lnTo>
                  <a:lnTo>
                    <a:pt x="0" y="3887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227" t="0" r="-4227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9677780" y="2735419"/>
              <a:ext cx="5151160" cy="973645"/>
              <a:chOff x="0" y="0"/>
              <a:chExt cx="1017513" cy="19232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17513" cy="192325"/>
              </a:xfrm>
              <a:custGeom>
                <a:avLst/>
                <a:gdLst/>
                <a:ahLst/>
                <a:cxnLst/>
                <a:rect r="r" b="b" t="t" l="l"/>
                <a:pathLst>
                  <a:path h="192325" w="1017513">
                    <a:moveTo>
                      <a:pt x="0" y="0"/>
                    </a:moveTo>
                    <a:lnTo>
                      <a:pt x="1017513" y="0"/>
                    </a:lnTo>
                    <a:lnTo>
                      <a:pt x="1017513" y="192325"/>
                    </a:lnTo>
                    <a:lnTo>
                      <a:pt x="0" y="19232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A44F3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0"/>
                <a:ext cx="1017513" cy="192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74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430222" y="1181932"/>
            <a:ext cx="18718212" cy="19050"/>
          </a:xfrm>
          <a:prstGeom prst="line">
            <a:avLst/>
          </a:prstGeom>
          <a:ln cap="flat" w="19050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17177921" y="71854"/>
            <a:ext cx="1181932" cy="1038225"/>
            <a:chOff x="0" y="0"/>
            <a:chExt cx="933873" cy="8203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3873" cy="820326"/>
            </a:xfrm>
            <a:custGeom>
              <a:avLst/>
              <a:gdLst/>
              <a:ahLst/>
              <a:cxnLst/>
              <a:rect r="r" b="b" t="t" l="l"/>
              <a:pathLst>
                <a:path h="820326" w="933873">
                  <a:moveTo>
                    <a:pt x="0" y="0"/>
                  </a:moveTo>
                  <a:lnTo>
                    <a:pt x="933873" y="0"/>
                  </a:lnTo>
                  <a:lnTo>
                    <a:pt x="933873" y="820326"/>
                  </a:lnTo>
                  <a:lnTo>
                    <a:pt x="0" y="820326"/>
                  </a:lnTo>
                  <a:close/>
                </a:path>
              </a:pathLst>
            </a:custGeom>
            <a:solidFill>
              <a:srgbClr val="C2D39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33873" cy="858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7249775" y="-3606708"/>
            <a:ext cx="0" cy="19715151"/>
          </a:xfrm>
          <a:prstGeom prst="line">
            <a:avLst/>
          </a:prstGeom>
          <a:ln cap="flat" w="19050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152371">
            <a:off x="740668" y="6022237"/>
            <a:ext cx="16877427" cy="7180578"/>
          </a:xfrm>
          <a:custGeom>
            <a:avLst/>
            <a:gdLst/>
            <a:ahLst/>
            <a:cxnLst/>
            <a:rect r="r" b="b" t="t" l="l"/>
            <a:pathLst>
              <a:path h="7180578" w="16877427">
                <a:moveTo>
                  <a:pt x="0" y="0"/>
                </a:moveTo>
                <a:lnTo>
                  <a:pt x="16877427" y="0"/>
                </a:lnTo>
                <a:lnTo>
                  <a:pt x="16877427" y="7180578"/>
                </a:lnTo>
                <a:lnTo>
                  <a:pt x="0" y="7180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7344053">
            <a:off x="4725924" y="2804105"/>
            <a:ext cx="1686472" cy="1232658"/>
          </a:xfrm>
          <a:custGeom>
            <a:avLst/>
            <a:gdLst/>
            <a:ahLst/>
            <a:cxnLst/>
            <a:rect r="r" b="b" t="t" l="l"/>
            <a:pathLst>
              <a:path h="1232658" w="1686472">
                <a:moveTo>
                  <a:pt x="0" y="1232658"/>
                </a:moveTo>
                <a:lnTo>
                  <a:pt x="1686472" y="1232658"/>
                </a:lnTo>
                <a:lnTo>
                  <a:pt x="1686472" y="0"/>
                </a:lnTo>
                <a:lnTo>
                  <a:pt x="0" y="0"/>
                </a:lnTo>
                <a:lnTo>
                  <a:pt x="0" y="12326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502820">
            <a:off x="11439984" y="2803719"/>
            <a:ext cx="1686472" cy="1232658"/>
          </a:xfrm>
          <a:custGeom>
            <a:avLst/>
            <a:gdLst/>
            <a:ahLst/>
            <a:cxnLst/>
            <a:rect r="r" b="b" t="t" l="l"/>
            <a:pathLst>
              <a:path h="1232658" w="1686472">
                <a:moveTo>
                  <a:pt x="0" y="0"/>
                </a:moveTo>
                <a:lnTo>
                  <a:pt x="1686472" y="0"/>
                </a:lnTo>
                <a:lnTo>
                  <a:pt x="1686472" y="1232657"/>
                </a:lnTo>
                <a:lnTo>
                  <a:pt x="0" y="1232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109837">
            <a:off x="966723" y="6633655"/>
            <a:ext cx="16354554" cy="7306690"/>
            <a:chOff x="0" y="0"/>
            <a:chExt cx="3832291" cy="1712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32291" cy="1712145"/>
            </a:xfrm>
            <a:custGeom>
              <a:avLst/>
              <a:gdLst/>
              <a:ahLst/>
              <a:cxnLst/>
              <a:rect r="r" b="b" t="t" l="l"/>
              <a:pathLst>
                <a:path h="1712145" w="3832291">
                  <a:moveTo>
                    <a:pt x="1916146" y="0"/>
                  </a:moveTo>
                  <a:cubicBezTo>
                    <a:pt x="857888" y="0"/>
                    <a:pt x="0" y="383277"/>
                    <a:pt x="0" y="856072"/>
                  </a:cubicBezTo>
                  <a:cubicBezTo>
                    <a:pt x="0" y="1328868"/>
                    <a:pt x="857888" y="1712145"/>
                    <a:pt x="1916146" y="1712145"/>
                  </a:cubicBezTo>
                  <a:cubicBezTo>
                    <a:pt x="2974404" y="1712145"/>
                    <a:pt x="3832291" y="1328868"/>
                    <a:pt x="3832291" y="856072"/>
                  </a:cubicBezTo>
                  <a:cubicBezTo>
                    <a:pt x="3832291" y="383277"/>
                    <a:pt x="2974404" y="0"/>
                    <a:pt x="1916146" y="0"/>
                  </a:cubicBezTo>
                  <a:close/>
                </a:path>
              </a:pathLst>
            </a:custGeom>
            <a:solidFill>
              <a:srgbClr val="32639B">
                <a:alpha val="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359277" y="122414"/>
              <a:ext cx="3113737" cy="1429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19137" y="4257289"/>
            <a:ext cx="4419401" cy="886211"/>
            <a:chOff x="0" y="0"/>
            <a:chExt cx="1310631" cy="2628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10631" cy="262817"/>
            </a:xfrm>
            <a:custGeom>
              <a:avLst/>
              <a:gdLst/>
              <a:ahLst/>
              <a:cxnLst/>
              <a:rect r="r" b="b" t="t" l="l"/>
              <a:pathLst>
                <a:path h="262817" w="1310631">
                  <a:moveTo>
                    <a:pt x="655316" y="0"/>
                  </a:moveTo>
                  <a:cubicBezTo>
                    <a:pt x="293395" y="0"/>
                    <a:pt x="0" y="58834"/>
                    <a:pt x="0" y="131409"/>
                  </a:cubicBezTo>
                  <a:cubicBezTo>
                    <a:pt x="0" y="203984"/>
                    <a:pt x="293395" y="262817"/>
                    <a:pt x="655316" y="262817"/>
                  </a:cubicBezTo>
                  <a:cubicBezTo>
                    <a:pt x="1017237" y="262817"/>
                    <a:pt x="1310631" y="203984"/>
                    <a:pt x="1310631" y="131409"/>
                  </a:cubicBezTo>
                  <a:cubicBezTo>
                    <a:pt x="1310631" y="58834"/>
                    <a:pt x="1017237" y="0"/>
                    <a:pt x="655316" y="0"/>
                  </a:cubicBezTo>
                  <a:close/>
                </a:path>
              </a:pathLst>
            </a:custGeom>
            <a:solidFill>
              <a:srgbClr val="C7D7A0">
                <a:alpha val="37647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2872" y="81789"/>
              <a:ext cx="1064888" cy="156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997897" y="1696096"/>
            <a:ext cx="3794525" cy="3040363"/>
          </a:xfrm>
          <a:custGeom>
            <a:avLst/>
            <a:gdLst/>
            <a:ahLst/>
            <a:cxnLst/>
            <a:rect r="r" b="b" t="t" l="l"/>
            <a:pathLst>
              <a:path h="3040363" w="3794525">
                <a:moveTo>
                  <a:pt x="0" y="0"/>
                </a:moveTo>
                <a:lnTo>
                  <a:pt x="3794525" y="0"/>
                </a:lnTo>
                <a:lnTo>
                  <a:pt x="3794525" y="3040363"/>
                </a:lnTo>
                <a:lnTo>
                  <a:pt x="0" y="3040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301858" y="2988107"/>
            <a:ext cx="3415455" cy="3157589"/>
            <a:chOff x="0" y="0"/>
            <a:chExt cx="1240637" cy="11469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40637" cy="1146969"/>
            </a:xfrm>
            <a:custGeom>
              <a:avLst/>
              <a:gdLst/>
              <a:ahLst/>
              <a:cxnLst/>
              <a:rect r="r" b="b" t="t" l="l"/>
              <a:pathLst>
                <a:path h="1146969" w="1240637">
                  <a:moveTo>
                    <a:pt x="620318" y="0"/>
                  </a:moveTo>
                  <a:cubicBezTo>
                    <a:pt x="277726" y="0"/>
                    <a:pt x="0" y="256758"/>
                    <a:pt x="0" y="573485"/>
                  </a:cubicBezTo>
                  <a:cubicBezTo>
                    <a:pt x="0" y="890211"/>
                    <a:pt x="277726" y="1146969"/>
                    <a:pt x="620318" y="1146969"/>
                  </a:cubicBezTo>
                  <a:cubicBezTo>
                    <a:pt x="962911" y="1146969"/>
                    <a:pt x="1240637" y="890211"/>
                    <a:pt x="1240637" y="573485"/>
                  </a:cubicBezTo>
                  <a:cubicBezTo>
                    <a:pt x="1240637" y="256758"/>
                    <a:pt x="962911" y="0"/>
                    <a:pt x="620318" y="0"/>
                  </a:cubicBezTo>
                  <a:close/>
                </a:path>
              </a:pathLst>
            </a:custGeom>
            <a:solidFill>
              <a:srgbClr val="F4A7A7">
                <a:alpha val="3764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6310" y="164678"/>
              <a:ext cx="1008017" cy="874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47825" y="3216278"/>
            <a:ext cx="4063366" cy="3758576"/>
            <a:chOff x="0" y="0"/>
            <a:chExt cx="1416862" cy="13105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16862" cy="1310584"/>
            </a:xfrm>
            <a:custGeom>
              <a:avLst/>
              <a:gdLst/>
              <a:ahLst/>
              <a:cxnLst/>
              <a:rect r="r" b="b" t="t" l="l"/>
              <a:pathLst>
                <a:path h="1310584" w="1416862">
                  <a:moveTo>
                    <a:pt x="708431" y="0"/>
                  </a:moveTo>
                  <a:cubicBezTo>
                    <a:pt x="317175" y="0"/>
                    <a:pt x="0" y="293384"/>
                    <a:pt x="0" y="655292"/>
                  </a:cubicBezTo>
                  <a:cubicBezTo>
                    <a:pt x="0" y="1017200"/>
                    <a:pt x="317175" y="1310584"/>
                    <a:pt x="708431" y="1310584"/>
                  </a:cubicBezTo>
                  <a:cubicBezTo>
                    <a:pt x="1099686" y="1310584"/>
                    <a:pt x="1416862" y="1017200"/>
                    <a:pt x="1416862" y="655292"/>
                  </a:cubicBezTo>
                  <a:cubicBezTo>
                    <a:pt x="1416862" y="293384"/>
                    <a:pt x="1099686" y="0"/>
                    <a:pt x="708431" y="0"/>
                  </a:cubicBezTo>
                  <a:close/>
                </a:path>
              </a:pathLst>
            </a:custGeom>
            <a:solidFill>
              <a:srgbClr val="91D8F7">
                <a:alpha val="3764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32831" y="180017"/>
              <a:ext cx="1151200" cy="100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03098" y="3787680"/>
            <a:ext cx="2946144" cy="2872491"/>
          </a:xfrm>
          <a:custGeom>
            <a:avLst/>
            <a:gdLst/>
            <a:ahLst/>
            <a:cxnLst/>
            <a:rect r="r" b="b" t="t" l="l"/>
            <a:pathLst>
              <a:path h="2872491" w="2946144">
                <a:moveTo>
                  <a:pt x="0" y="0"/>
                </a:moveTo>
                <a:lnTo>
                  <a:pt x="2946144" y="0"/>
                </a:lnTo>
                <a:lnTo>
                  <a:pt x="2946144" y="2872491"/>
                </a:lnTo>
                <a:lnTo>
                  <a:pt x="0" y="28724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180882" y="3518762"/>
            <a:ext cx="1907615" cy="2096280"/>
          </a:xfrm>
          <a:custGeom>
            <a:avLst/>
            <a:gdLst/>
            <a:ahLst/>
            <a:cxnLst/>
            <a:rect r="r" b="b" t="t" l="l"/>
            <a:pathLst>
              <a:path h="2096280" w="1907615">
                <a:moveTo>
                  <a:pt x="0" y="0"/>
                </a:moveTo>
                <a:lnTo>
                  <a:pt x="1907615" y="0"/>
                </a:lnTo>
                <a:lnTo>
                  <a:pt x="1907615" y="2096280"/>
                </a:lnTo>
                <a:lnTo>
                  <a:pt x="0" y="2096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47825" y="215669"/>
            <a:ext cx="14598179" cy="85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spc="107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주제 선정 이유 ?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41224" y="422497"/>
            <a:ext cx="748065" cy="745785"/>
            <a:chOff x="0" y="0"/>
            <a:chExt cx="81528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0847" y="1753422"/>
            <a:ext cx="15368617" cy="8405005"/>
          </a:xfrm>
          <a:custGeom>
            <a:avLst/>
            <a:gdLst/>
            <a:ahLst/>
            <a:cxnLst/>
            <a:rect r="r" b="b" t="t" l="l"/>
            <a:pathLst>
              <a:path h="8405005" w="15368617">
                <a:moveTo>
                  <a:pt x="0" y="0"/>
                </a:moveTo>
                <a:lnTo>
                  <a:pt x="15368616" y="0"/>
                </a:lnTo>
                <a:lnTo>
                  <a:pt x="15368616" y="8405005"/>
                </a:lnTo>
                <a:lnTo>
                  <a:pt x="0" y="8405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" t="0" r="-13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5400" y="521704"/>
            <a:ext cx="8236347" cy="5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1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열대야 : 일 야간 최저기온이 25°C인 현상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27068" y="1891814"/>
            <a:ext cx="14986199" cy="8195863"/>
          </a:xfrm>
          <a:custGeom>
            <a:avLst/>
            <a:gdLst/>
            <a:ahLst/>
            <a:cxnLst/>
            <a:rect r="r" b="b" t="t" l="l"/>
            <a:pathLst>
              <a:path h="8195863" w="14986199">
                <a:moveTo>
                  <a:pt x="0" y="0"/>
                </a:moveTo>
                <a:lnTo>
                  <a:pt x="14986199" y="0"/>
                </a:lnTo>
                <a:lnTo>
                  <a:pt x="14986199" y="8195863"/>
                </a:lnTo>
                <a:lnTo>
                  <a:pt x="0" y="819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" t="0" r="-131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41224" y="385644"/>
            <a:ext cx="785031" cy="782638"/>
            <a:chOff x="0" y="0"/>
            <a:chExt cx="81528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93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4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17734" y="466284"/>
            <a:ext cx="8926607" cy="59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0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한파 : 겨울철에 기온이 갑자기 내려가는 현상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27068" y="1891814"/>
            <a:ext cx="14986199" cy="8195863"/>
          </a:xfrm>
          <a:custGeom>
            <a:avLst/>
            <a:gdLst/>
            <a:ahLst/>
            <a:cxnLst/>
            <a:rect r="r" b="b" t="t" l="l"/>
            <a:pathLst>
              <a:path h="8195863" w="14986199">
                <a:moveTo>
                  <a:pt x="0" y="0"/>
                </a:moveTo>
                <a:lnTo>
                  <a:pt x="14986199" y="0"/>
                </a:lnTo>
                <a:lnTo>
                  <a:pt x="14986199" y="8195863"/>
                </a:lnTo>
                <a:lnTo>
                  <a:pt x="0" y="819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9" t="0" r="-80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41224" y="410181"/>
            <a:ext cx="760419" cy="758101"/>
            <a:chOff x="0" y="0"/>
            <a:chExt cx="81528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4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17734" y="466284"/>
            <a:ext cx="5029977" cy="59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0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평균기온(연도별)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41224" y="475809"/>
            <a:ext cx="694590" cy="692473"/>
            <a:chOff x="0" y="0"/>
            <a:chExt cx="81528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4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1224" y="1839209"/>
            <a:ext cx="15719051" cy="8282872"/>
          </a:xfrm>
          <a:custGeom>
            <a:avLst/>
            <a:gdLst/>
            <a:ahLst/>
            <a:cxnLst/>
            <a:rect r="r" b="b" t="t" l="l"/>
            <a:pathLst>
              <a:path h="8282872" w="15719051">
                <a:moveTo>
                  <a:pt x="0" y="0"/>
                </a:moveTo>
                <a:lnTo>
                  <a:pt x="15719051" y="0"/>
                </a:lnTo>
                <a:lnTo>
                  <a:pt x="15719051" y="8282873"/>
                </a:lnTo>
                <a:lnTo>
                  <a:pt x="0" y="8282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0381" y="490855"/>
            <a:ext cx="9193805" cy="5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1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수도광열비 : 수돗물, 전기, 가스 등의 공공요금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39447" y="159626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6473062" y="-1322624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41224" y="373215"/>
            <a:ext cx="797497" cy="795067"/>
            <a:chOff x="0" y="0"/>
            <a:chExt cx="81528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5285" cy="812800"/>
            </a:xfrm>
            <a:custGeom>
              <a:avLst/>
              <a:gdLst/>
              <a:ahLst/>
              <a:cxnLst/>
              <a:rect r="r" b="b" t="t" l="l"/>
              <a:pathLst>
                <a:path h="812800" w="815285">
                  <a:moveTo>
                    <a:pt x="407642" y="0"/>
                  </a:moveTo>
                  <a:cubicBezTo>
                    <a:pt x="182508" y="0"/>
                    <a:pt x="0" y="181951"/>
                    <a:pt x="0" y="406400"/>
                  </a:cubicBezTo>
                  <a:cubicBezTo>
                    <a:pt x="0" y="630849"/>
                    <a:pt x="182508" y="812800"/>
                    <a:pt x="407642" y="812800"/>
                  </a:cubicBezTo>
                  <a:cubicBezTo>
                    <a:pt x="632777" y="812800"/>
                    <a:pt x="815285" y="630849"/>
                    <a:pt x="815285" y="406400"/>
                  </a:cubicBezTo>
                  <a:cubicBezTo>
                    <a:pt x="815285" y="181951"/>
                    <a:pt x="632777" y="0"/>
                    <a:pt x="407642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433" y="76200"/>
              <a:ext cx="662419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5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17734" y="466284"/>
            <a:ext cx="6531609" cy="5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1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기후변화가 축산업에 미치는 영향</a:t>
            </a:r>
            <a:r>
              <a:rPr lang="en-US" sz="37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26068" y="6234883"/>
            <a:ext cx="7450690" cy="3407244"/>
            <a:chOff x="0" y="0"/>
            <a:chExt cx="9934253" cy="45429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272797" y="0"/>
              <a:ext cx="5661456" cy="4542993"/>
            </a:xfrm>
            <a:custGeom>
              <a:avLst/>
              <a:gdLst/>
              <a:ahLst/>
              <a:cxnLst/>
              <a:rect r="r" b="b" t="t" l="l"/>
              <a:pathLst>
                <a:path h="4542993" w="5661456">
                  <a:moveTo>
                    <a:pt x="0" y="0"/>
                  </a:moveTo>
                  <a:lnTo>
                    <a:pt x="5661456" y="0"/>
                  </a:lnTo>
                  <a:lnTo>
                    <a:pt x="5661456" y="4542993"/>
                  </a:lnTo>
                  <a:lnTo>
                    <a:pt x="0" y="4542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5695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2797" cy="4481364"/>
            </a:xfrm>
            <a:custGeom>
              <a:avLst/>
              <a:gdLst/>
              <a:ahLst/>
              <a:cxnLst/>
              <a:rect r="r" b="b" t="t" l="l"/>
              <a:pathLst>
                <a:path h="4481364" w="4272797">
                  <a:moveTo>
                    <a:pt x="0" y="0"/>
                  </a:moveTo>
                  <a:lnTo>
                    <a:pt x="4272797" y="0"/>
                  </a:lnTo>
                  <a:lnTo>
                    <a:pt x="4272797" y="4481364"/>
                  </a:lnTo>
                  <a:lnTo>
                    <a:pt x="0" y="4481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59108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4341257" y="1707229"/>
              <a:ext cx="5592997" cy="918120"/>
              <a:chOff x="0" y="0"/>
              <a:chExt cx="1064429" cy="17473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64429" cy="174732"/>
              </a:xfrm>
              <a:custGeom>
                <a:avLst/>
                <a:gdLst/>
                <a:ahLst/>
                <a:cxnLst/>
                <a:rect r="r" b="b" t="t" l="l"/>
                <a:pathLst>
                  <a:path h="174732" w="1064429">
                    <a:moveTo>
                      <a:pt x="0" y="0"/>
                    </a:moveTo>
                    <a:lnTo>
                      <a:pt x="1064429" y="0"/>
                    </a:lnTo>
                    <a:lnTo>
                      <a:pt x="1064429" y="174732"/>
                    </a:lnTo>
                    <a:lnTo>
                      <a:pt x="0" y="1747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0"/>
                <a:ext cx="1064429" cy="1747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74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341257" y="2646995"/>
              <a:ext cx="5592997" cy="918120"/>
              <a:chOff x="0" y="0"/>
              <a:chExt cx="1064429" cy="17473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64429" cy="174732"/>
              </a:xfrm>
              <a:custGeom>
                <a:avLst/>
                <a:gdLst/>
                <a:ahLst/>
                <a:cxnLst/>
                <a:rect r="r" b="b" t="t" l="l"/>
                <a:pathLst>
                  <a:path h="174732" w="1064429">
                    <a:moveTo>
                      <a:pt x="0" y="0"/>
                    </a:moveTo>
                    <a:lnTo>
                      <a:pt x="1064429" y="0"/>
                    </a:lnTo>
                    <a:lnTo>
                      <a:pt x="1064429" y="174732"/>
                    </a:lnTo>
                    <a:lnTo>
                      <a:pt x="0" y="1747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5347E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0"/>
                <a:ext cx="1064429" cy="1747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74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341257" y="3565115"/>
              <a:ext cx="5592997" cy="918120"/>
              <a:chOff x="0" y="0"/>
              <a:chExt cx="1064429" cy="17473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64429" cy="174732"/>
              </a:xfrm>
              <a:custGeom>
                <a:avLst/>
                <a:gdLst/>
                <a:ahLst/>
                <a:cxnLst/>
                <a:rect r="r" b="b" t="t" l="l"/>
                <a:pathLst>
                  <a:path h="174732" w="1064429">
                    <a:moveTo>
                      <a:pt x="0" y="0"/>
                    </a:moveTo>
                    <a:lnTo>
                      <a:pt x="1064429" y="0"/>
                    </a:lnTo>
                    <a:lnTo>
                      <a:pt x="1064429" y="174732"/>
                    </a:lnTo>
                    <a:lnTo>
                      <a:pt x="0" y="1747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AB52C5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0"/>
                <a:ext cx="1064429" cy="1747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74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326068" y="2132434"/>
            <a:ext cx="7450690" cy="1960708"/>
            <a:chOff x="0" y="0"/>
            <a:chExt cx="9934253" cy="26142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100287" y="0"/>
              <a:ext cx="5833966" cy="2614277"/>
            </a:xfrm>
            <a:custGeom>
              <a:avLst/>
              <a:gdLst/>
              <a:ahLst/>
              <a:cxnLst/>
              <a:rect r="r" b="b" t="t" l="l"/>
              <a:pathLst>
                <a:path h="2614277" w="5833966">
                  <a:moveTo>
                    <a:pt x="0" y="0"/>
                  </a:moveTo>
                  <a:lnTo>
                    <a:pt x="5833966" y="0"/>
                  </a:lnTo>
                  <a:lnTo>
                    <a:pt x="5833966" y="2614277"/>
                  </a:lnTo>
                  <a:lnTo>
                    <a:pt x="0" y="2614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00287" cy="2614277"/>
            </a:xfrm>
            <a:custGeom>
              <a:avLst/>
              <a:gdLst/>
              <a:ahLst/>
              <a:cxnLst/>
              <a:rect r="r" b="b" t="t" l="l"/>
              <a:pathLst>
                <a:path h="2614277" w="4100287">
                  <a:moveTo>
                    <a:pt x="0" y="0"/>
                  </a:moveTo>
                  <a:lnTo>
                    <a:pt x="4100287" y="0"/>
                  </a:lnTo>
                  <a:lnTo>
                    <a:pt x="4100287" y="2614277"/>
                  </a:lnTo>
                  <a:lnTo>
                    <a:pt x="0" y="2614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5731149" y="1307139"/>
              <a:ext cx="4203104" cy="634844"/>
              <a:chOff x="0" y="0"/>
              <a:chExt cx="1234497" cy="18646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34497" cy="186460"/>
              </a:xfrm>
              <a:custGeom>
                <a:avLst/>
                <a:gdLst/>
                <a:ahLst/>
                <a:cxnLst/>
                <a:rect r="r" b="b" t="t" l="l"/>
                <a:pathLst>
                  <a:path h="186460" w="1234497">
                    <a:moveTo>
                      <a:pt x="0" y="0"/>
                    </a:moveTo>
                    <a:lnTo>
                      <a:pt x="1234497" y="0"/>
                    </a:lnTo>
                    <a:lnTo>
                      <a:pt x="1234497" y="186460"/>
                    </a:lnTo>
                    <a:lnTo>
                      <a:pt x="0" y="18646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BF63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9525"/>
                <a:ext cx="1234497" cy="176935"/>
              </a:xfrm>
              <a:prstGeom prst="rect">
                <a:avLst/>
              </a:prstGeom>
            </p:spPr>
            <p:txBody>
              <a:bodyPr anchor="ctr" rtlCol="false" tIns="36864" lIns="36864" bIns="36864" rIns="36864"/>
              <a:lstStyle/>
              <a:p>
                <a:pPr algn="ctr">
                  <a:lnSpc>
                    <a:spcPts val="2975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326068" y="4186540"/>
            <a:ext cx="7450690" cy="1953092"/>
            <a:chOff x="0" y="0"/>
            <a:chExt cx="9934253" cy="260412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4084362" y="0"/>
              <a:ext cx="5811306" cy="2604123"/>
            </a:xfrm>
            <a:custGeom>
              <a:avLst/>
              <a:gdLst/>
              <a:ahLst/>
              <a:cxnLst/>
              <a:rect r="r" b="b" t="t" l="l"/>
              <a:pathLst>
                <a:path h="2604123" w="5811306">
                  <a:moveTo>
                    <a:pt x="0" y="0"/>
                  </a:moveTo>
                  <a:lnTo>
                    <a:pt x="5811306" y="0"/>
                  </a:lnTo>
                  <a:lnTo>
                    <a:pt x="5811306" y="2604123"/>
                  </a:lnTo>
                  <a:lnTo>
                    <a:pt x="0" y="260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895" t="0" r="-2895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84362" cy="2604123"/>
            </a:xfrm>
            <a:custGeom>
              <a:avLst/>
              <a:gdLst/>
              <a:ahLst/>
              <a:cxnLst/>
              <a:rect r="r" b="b" t="t" l="l"/>
              <a:pathLst>
                <a:path h="2604123" w="4084362">
                  <a:moveTo>
                    <a:pt x="0" y="0"/>
                  </a:moveTo>
                  <a:lnTo>
                    <a:pt x="4084362" y="0"/>
                  </a:lnTo>
                  <a:lnTo>
                    <a:pt x="4084362" y="2604123"/>
                  </a:lnTo>
                  <a:lnTo>
                    <a:pt x="0" y="2604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227" t="0" r="-4227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6483371" y="1832521"/>
              <a:ext cx="3450883" cy="652267"/>
              <a:chOff x="0" y="0"/>
              <a:chExt cx="1017513" cy="19232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017513" cy="192325"/>
              </a:xfrm>
              <a:custGeom>
                <a:avLst/>
                <a:gdLst/>
                <a:ahLst/>
                <a:cxnLst/>
                <a:rect r="r" b="b" t="t" l="l"/>
                <a:pathLst>
                  <a:path h="192325" w="1017513">
                    <a:moveTo>
                      <a:pt x="0" y="0"/>
                    </a:moveTo>
                    <a:lnTo>
                      <a:pt x="1017513" y="0"/>
                    </a:lnTo>
                    <a:lnTo>
                      <a:pt x="1017513" y="192325"/>
                    </a:lnTo>
                    <a:lnTo>
                      <a:pt x="0" y="19232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A44F3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0"/>
                <a:ext cx="1017513" cy="192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74"/>
                  </a:lnSpc>
                </a:pPr>
              </a:p>
            </p:txBody>
          </p:sp>
        </p:grpSp>
      </p:grpSp>
      <p:sp>
        <p:nvSpPr>
          <p:cNvPr name="TextBox 32" id="32"/>
          <p:cNvSpPr txBox="true"/>
          <p:nvPr/>
        </p:nvSpPr>
        <p:spPr>
          <a:xfrm rot="0">
            <a:off x="9118203" y="2132434"/>
            <a:ext cx="5989602" cy="760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4"/>
              </a:lnSpc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1. 강수량과 사료 생산비</a:t>
            </a:r>
          </a:p>
          <a:p>
            <a:pPr algn="ctr">
              <a:lnSpc>
                <a:spcPts val="4164"/>
              </a:lnSpc>
            </a:pPr>
            <a:r>
              <a:rPr lang="en-US" sz="3499">
                <a:solidFill>
                  <a:srgbClr val="233DFF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약한 음</a:t>
            </a: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의 상관관계</a:t>
            </a: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4164"/>
              </a:lnSpc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2. 사료 </a:t>
            </a: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생산비와 사료 구매비</a:t>
            </a:r>
          </a:p>
          <a:p>
            <a:pPr algn="ctr">
              <a:lnSpc>
                <a:spcPts val="4164"/>
              </a:lnSpc>
            </a:pPr>
            <a:r>
              <a:rPr lang="en-US" sz="3499" u="sng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밀접한 연관성</a:t>
            </a: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4164"/>
              </a:lnSpc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3. </a:t>
            </a: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수도광열비와 열대야</a:t>
            </a:r>
          </a:p>
          <a:p>
            <a:pPr algn="ctr">
              <a:lnSpc>
                <a:spcPts val="4164"/>
              </a:lnSpc>
            </a:pPr>
            <a:r>
              <a:rPr lang="en-US" sz="3499">
                <a:solidFill>
                  <a:srgbClr val="233DFF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약한 양</a:t>
            </a: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의 상관관계</a:t>
            </a: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4164"/>
              </a:lnSpc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4. </a:t>
            </a: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수도광열비와 한파</a:t>
            </a:r>
          </a:p>
          <a:p>
            <a:pPr algn="ctr">
              <a:lnSpc>
                <a:spcPts val="4164"/>
              </a:lnSpc>
            </a:pPr>
            <a:r>
              <a:rPr lang="en-US" sz="3499">
                <a:solidFill>
                  <a:srgbClr val="233DFF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약한 음</a:t>
            </a: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의 상관관계</a:t>
            </a: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2380"/>
              </a:lnSpc>
            </a:pPr>
          </a:p>
          <a:p>
            <a:pPr algn="ctr">
              <a:lnSpc>
                <a:spcPts val="4164"/>
              </a:lnSpc>
            </a:pP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5. </a:t>
            </a: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수도광열비와 평균기온</a:t>
            </a:r>
          </a:p>
          <a:p>
            <a:pPr algn="ctr">
              <a:lnSpc>
                <a:spcPts val="4164"/>
              </a:lnSpc>
            </a:pPr>
            <a:r>
              <a:rPr lang="en-US" sz="3499">
                <a:solidFill>
                  <a:srgbClr val="FF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뚜렷한 양</a:t>
            </a:r>
            <a:r>
              <a:rPr lang="en-US" sz="3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의 상관관계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4938" y="2246086"/>
            <a:ext cx="5670718" cy="3559452"/>
            <a:chOff x="0" y="0"/>
            <a:chExt cx="1460954" cy="9170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0954" cy="917026"/>
            </a:xfrm>
            <a:custGeom>
              <a:avLst/>
              <a:gdLst/>
              <a:ahLst/>
              <a:cxnLst/>
              <a:rect r="r" b="b" t="t" l="l"/>
              <a:pathLst>
                <a:path h="917026" w="1460954">
                  <a:moveTo>
                    <a:pt x="0" y="0"/>
                  </a:moveTo>
                  <a:lnTo>
                    <a:pt x="1460954" y="0"/>
                  </a:lnTo>
                  <a:lnTo>
                    <a:pt x="1460954" y="917026"/>
                  </a:lnTo>
                  <a:lnTo>
                    <a:pt x="0" y="917026"/>
                  </a:lnTo>
                  <a:close/>
                </a:path>
              </a:pathLst>
            </a:custGeom>
            <a:blipFill>
              <a:blip r:embed="rId2"/>
              <a:stretch>
                <a:fillRect l="0" t="-2257" r="0" b="-225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6623891"/>
            <a:ext cx="672993" cy="67299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  <a:r>
                <a:rPr lang="en-US" sz="2300" strike="noStrike" u="none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7672328"/>
            <a:ext cx="672993" cy="6729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8720765"/>
            <a:ext cx="672993" cy="67299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3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7816512" y="-94233"/>
            <a:ext cx="0" cy="10287000"/>
          </a:xfrm>
          <a:prstGeom prst="line">
            <a:avLst/>
          </a:prstGeom>
          <a:ln cap="flat" w="9525">
            <a:solidFill>
              <a:srgbClr val="010707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168762"/>
            <a:ext cx="16305852" cy="121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59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04. 그렇다면 축산업이 기후변화에 영향을 미칠까?</a:t>
            </a:r>
          </a:p>
        </p:txBody>
      </p:sp>
      <p:sp>
        <p:nvSpPr>
          <p:cNvPr name="AutoShape 15" id="15"/>
          <p:cNvSpPr/>
          <p:nvPr/>
        </p:nvSpPr>
        <p:spPr>
          <a:xfrm>
            <a:off x="-2813802" y="1605785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326214" y="-2586563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572762" y="2246086"/>
            <a:ext cx="5241581" cy="3492203"/>
          </a:xfrm>
          <a:custGeom>
            <a:avLst/>
            <a:gdLst/>
            <a:ahLst/>
            <a:cxnLst/>
            <a:rect r="r" b="b" t="t" l="l"/>
            <a:pathLst>
              <a:path h="3492203" w="5241581">
                <a:moveTo>
                  <a:pt x="0" y="0"/>
                </a:moveTo>
                <a:lnTo>
                  <a:pt x="5241580" y="0"/>
                </a:lnTo>
                <a:lnTo>
                  <a:pt x="5241580" y="3492204"/>
                </a:lnTo>
                <a:lnTo>
                  <a:pt x="0" y="3492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59569" y="8726321"/>
            <a:ext cx="4102939" cy="96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  <a:spcBef>
                <a:spcPct val="0"/>
              </a:spcBef>
            </a:pPr>
            <a:r>
              <a:rPr lang="en-US" sz="8499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김경엽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54938" y="6787477"/>
            <a:ext cx="743310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농업에서의 축산업이 배출하는 온실가스?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54938" y="7835914"/>
            <a:ext cx="7433108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산업별 온실가스 배출량?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54938" y="8874826"/>
            <a:ext cx="6652858" cy="43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31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축산업이 발달한 나라별 차지하는 비중은?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0949" y="3012419"/>
            <a:ext cx="5998964" cy="6017281"/>
          </a:xfrm>
          <a:custGeom>
            <a:avLst/>
            <a:gdLst/>
            <a:ahLst/>
            <a:cxnLst/>
            <a:rect r="r" b="b" t="t" l="l"/>
            <a:pathLst>
              <a:path h="6017281" w="5998964">
                <a:moveTo>
                  <a:pt x="0" y="0"/>
                </a:moveTo>
                <a:lnTo>
                  <a:pt x="5998964" y="0"/>
                </a:lnTo>
                <a:lnTo>
                  <a:pt x="5998964" y="6017281"/>
                </a:lnTo>
                <a:lnTo>
                  <a:pt x="0" y="6017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012419"/>
            <a:ext cx="5920234" cy="5745338"/>
          </a:xfrm>
          <a:custGeom>
            <a:avLst/>
            <a:gdLst/>
            <a:ahLst/>
            <a:cxnLst/>
            <a:rect r="r" b="b" t="t" l="l"/>
            <a:pathLst>
              <a:path h="5745338" w="5920234">
                <a:moveTo>
                  <a:pt x="0" y="0"/>
                </a:moveTo>
                <a:lnTo>
                  <a:pt x="5920234" y="0"/>
                </a:lnTo>
                <a:lnTo>
                  <a:pt x="5920234" y="5745338"/>
                </a:lnTo>
                <a:lnTo>
                  <a:pt x="0" y="5745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39685">
            <a:off x="8194177" y="2176360"/>
            <a:ext cx="1672070" cy="2360761"/>
          </a:xfrm>
          <a:custGeom>
            <a:avLst/>
            <a:gdLst/>
            <a:ahLst/>
            <a:cxnLst/>
            <a:rect r="r" b="b" t="t" l="l"/>
            <a:pathLst>
              <a:path h="2360761" w="1672070">
                <a:moveTo>
                  <a:pt x="0" y="0"/>
                </a:moveTo>
                <a:lnTo>
                  <a:pt x="1672070" y="0"/>
                </a:lnTo>
                <a:lnTo>
                  <a:pt x="1672070" y="2360761"/>
                </a:lnTo>
                <a:lnTo>
                  <a:pt x="0" y="2360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02624">
            <a:off x="7726205" y="5127497"/>
            <a:ext cx="1406988" cy="1986497"/>
          </a:xfrm>
          <a:custGeom>
            <a:avLst/>
            <a:gdLst/>
            <a:ahLst/>
            <a:cxnLst/>
            <a:rect r="r" b="b" t="t" l="l"/>
            <a:pathLst>
              <a:path h="1986497" w="1406988">
                <a:moveTo>
                  <a:pt x="0" y="0"/>
                </a:moveTo>
                <a:lnTo>
                  <a:pt x="1406988" y="0"/>
                </a:lnTo>
                <a:lnTo>
                  <a:pt x="1406988" y="1986497"/>
                </a:lnTo>
                <a:lnTo>
                  <a:pt x="0" y="1986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1248" y="1820534"/>
            <a:ext cx="6105309" cy="93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기간 : 1990~2022</a:t>
            </a:r>
          </a:p>
        </p:txBody>
      </p:sp>
      <p:sp>
        <p:nvSpPr>
          <p:cNvPr name="AutoShape 7" id="7"/>
          <p:cNvSpPr/>
          <p:nvPr/>
        </p:nvSpPr>
        <p:spPr>
          <a:xfrm>
            <a:off x="-1478895" y="73267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601248" y="-3163648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5400000">
            <a:off x="9998118" y="8692277"/>
            <a:ext cx="167173" cy="1475606"/>
            <a:chOff x="0" y="0"/>
            <a:chExt cx="132088" cy="11659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088" cy="1165911"/>
            </a:xfrm>
            <a:custGeom>
              <a:avLst/>
              <a:gdLst/>
              <a:ahLst/>
              <a:cxnLst/>
              <a:rect r="r" b="b" t="t" l="l"/>
              <a:pathLst>
                <a:path h="1165911" w="132088">
                  <a:moveTo>
                    <a:pt x="0" y="0"/>
                  </a:moveTo>
                  <a:lnTo>
                    <a:pt x="132088" y="0"/>
                  </a:lnTo>
                  <a:lnTo>
                    <a:pt x="132088" y="1165911"/>
                  </a:lnTo>
                  <a:lnTo>
                    <a:pt x="0" y="1165911"/>
                  </a:lnTo>
                  <a:close/>
                </a:path>
              </a:pathLst>
            </a:custGeom>
            <a:solidFill>
              <a:srgbClr val="F49594">
                <a:alpha val="67843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2088" cy="1204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2183529" y="8287429"/>
            <a:ext cx="167173" cy="2285303"/>
            <a:chOff x="0" y="0"/>
            <a:chExt cx="132088" cy="18056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088" cy="1805671"/>
            </a:xfrm>
            <a:custGeom>
              <a:avLst/>
              <a:gdLst/>
              <a:ahLst/>
              <a:cxnLst/>
              <a:rect r="r" b="b" t="t" l="l"/>
              <a:pathLst>
                <a:path h="1805671" w="132088">
                  <a:moveTo>
                    <a:pt x="0" y="0"/>
                  </a:moveTo>
                  <a:lnTo>
                    <a:pt x="132088" y="0"/>
                  </a:lnTo>
                  <a:lnTo>
                    <a:pt x="132088" y="1805671"/>
                  </a:lnTo>
                  <a:lnTo>
                    <a:pt x="0" y="1805671"/>
                  </a:lnTo>
                  <a:close/>
                </a:path>
              </a:pathLst>
            </a:custGeom>
            <a:solidFill>
              <a:srgbClr val="66B2FD">
                <a:alpha val="67843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2088" cy="1843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278036" y="8906206"/>
            <a:ext cx="813173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축산업으로 온실가스  ← 장내 발효, 가축 분뇨 처리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343901" y="1401201"/>
            <a:ext cx="3790556" cy="620273"/>
          </a:xfrm>
          <a:custGeom>
            <a:avLst/>
            <a:gdLst/>
            <a:ahLst/>
            <a:cxnLst/>
            <a:rect r="r" b="b" t="t" l="l"/>
            <a:pathLst>
              <a:path h="620273" w="3790556">
                <a:moveTo>
                  <a:pt x="0" y="0"/>
                </a:moveTo>
                <a:lnTo>
                  <a:pt x="3790556" y="0"/>
                </a:lnTo>
                <a:lnTo>
                  <a:pt x="3790556" y="620273"/>
                </a:lnTo>
                <a:lnTo>
                  <a:pt x="0" y="620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87451" y="640786"/>
            <a:ext cx="14313098" cy="113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농업에서 축산업이  차지하는 온실가스 비율 얼마나 될까?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09767" y="2011034"/>
            <a:ext cx="3295356" cy="108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1462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출처: 국가 통계포털</a:t>
            </a:r>
          </a:p>
          <a:p>
            <a:pPr algn="ctr">
              <a:lnSpc>
                <a:spcPts val="2925"/>
              </a:lnSpc>
            </a:pPr>
            <a:r>
              <a:rPr lang="en-US" sz="1462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「국가온실가스통계」, 환경부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2338" y="2474710"/>
            <a:ext cx="5807077" cy="5537372"/>
          </a:xfrm>
          <a:custGeom>
            <a:avLst/>
            <a:gdLst/>
            <a:ahLst/>
            <a:cxnLst/>
            <a:rect r="r" b="b" t="t" l="l"/>
            <a:pathLst>
              <a:path h="5537372" w="5807077">
                <a:moveTo>
                  <a:pt x="0" y="0"/>
                </a:moveTo>
                <a:lnTo>
                  <a:pt x="5807077" y="0"/>
                </a:lnTo>
                <a:lnTo>
                  <a:pt x="5807077" y="5537372"/>
                </a:lnTo>
                <a:lnTo>
                  <a:pt x="0" y="5537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40930" y="2128290"/>
            <a:ext cx="14287" cy="6799789"/>
          </a:xfrm>
          <a:prstGeom prst="line">
            <a:avLst/>
          </a:prstGeom>
          <a:ln cap="flat" w="28575">
            <a:solidFill>
              <a:srgbClr val="9B928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55330" y="4033159"/>
            <a:ext cx="8110513" cy="3007144"/>
          </a:xfrm>
          <a:custGeom>
            <a:avLst/>
            <a:gdLst/>
            <a:ahLst/>
            <a:cxnLst/>
            <a:rect r="r" b="b" t="t" l="l"/>
            <a:pathLst>
              <a:path h="3007144" w="8110513">
                <a:moveTo>
                  <a:pt x="0" y="0"/>
                </a:moveTo>
                <a:lnTo>
                  <a:pt x="8110513" y="0"/>
                </a:lnTo>
                <a:lnTo>
                  <a:pt x="8110513" y="3007144"/>
                </a:lnTo>
                <a:lnTo>
                  <a:pt x="0" y="3007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511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747609" y="448085"/>
            <a:ext cx="0" cy="1636823"/>
          </a:xfrm>
          <a:prstGeom prst="line">
            <a:avLst/>
          </a:prstGeom>
          <a:ln cap="flat" w="66675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29541" y="9935"/>
            <a:ext cx="11951137" cy="129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9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축산업이 배출하는 온실가스 얼마나 될까?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78387" y="7863694"/>
            <a:ext cx="5361027" cy="94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농업부분에서 축산업이 배출하는 </a:t>
            </a:r>
          </a:p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온실가스의 비중은 </a:t>
            </a:r>
            <a:r>
              <a:rPr lang="en-US" sz="2700" b="true">
                <a:solidFill>
                  <a:srgbClr val="FF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42.4%</a:t>
            </a:r>
            <a:r>
              <a:rPr lang="en-US" sz="27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차지한다.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5556" y="7475123"/>
            <a:ext cx="7938616" cy="88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551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이 데이터만 들만 본다면 </a:t>
            </a:r>
          </a:p>
          <a:p>
            <a:pPr algn="l">
              <a:lnSpc>
                <a:spcPts val="3572"/>
              </a:lnSpc>
            </a:pPr>
            <a:r>
              <a:rPr lang="en-US" sz="2551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축산업은 </a:t>
            </a:r>
            <a:r>
              <a:rPr lang="en-US" sz="2551" b="true">
                <a:solidFill>
                  <a:srgbClr val="38B6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온실가스에 영향</a:t>
            </a:r>
            <a:r>
              <a:rPr lang="en-US" sz="2551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이 있는 것으로 분석된다.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55330" y="2811660"/>
            <a:ext cx="7293053" cy="102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축산업의 온실가스 </a:t>
            </a:r>
          </a:p>
          <a:p>
            <a:pPr algn="l">
              <a:lnSpc>
                <a:spcPts val="4073"/>
              </a:lnSpc>
            </a:pPr>
            <a:r>
              <a:rPr lang="en-US" sz="290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배출량은 점점 증가하는 추세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08591" y="8953500"/>
            <a:ext cx="7977545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→ 그렇다면 </a:t>
            </a:r>
            <a:r>
              <a:rPr lang="en-US" sz="3999">
                <a:solidFill>
                  <a:srgbClr val="5271FF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산업별 온실가스 배출량은?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9541" y="1174595"/>
            <a:ext cx="5041175" cy="77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0"/>
              </a:lnSpc>
              <a:spcBef>
                <a:spcPct val="0"/>
              </a:spcBef>
            </a:pPr>
            <a:r>
              <a:rPr lang="en-US" sz="3385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기간 : 1990~2022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417560"/>
            <a:ext cx="1197412" cy="46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[1] 비중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55330" y="2209681"/>
            <a:ext cx="1197412" cy="46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[2] 추세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49288" y="1440070"/>
            <a:ext cx="3295356" cy="108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1462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출처: 국가 통계포털</a:t>
            </a:r>
          </a:p>
          <a:p>
            <a:pPr algn="ctr">
              <a:lnSpc>
                <a:spcPts val="2925"/>
              </a:lnSpc>
            </a:pPr>
            <a:r>
              <a:rPr lang="en-US" sz="1462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「국가온실가스통계」, 환경부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325" y="3040629"/>
            <a:ext cx="4431983" cy="4578322"/>
          </a:xfrm>
          <a:custGeom>
            <a:avLst/>
            <a:gdLst/>
            <a:ahLst/>
            <a:cxnLst/>
            <a:rect r="r" b="b" t="t" l="l"/>
            <a:pathLst>
              <a:path h="4578322" w="4431983">
                <a:moveTo>
                  <a:pt x="0" y="0"/>
                </a:moveTo>
                <a:lnTo>
                  <a:pt x="4431983" y="0"/>
                </a:lnTo>
                <a:lnTo>
                  <a:pt x="4431983" y="4578322"/>
                </a:lnTo>
                <a:lnTo>
                  <a:pt x="0" y="457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53525" y="3470931"/>
            <a:ext cx="5601083" cy="3717719"/>
          </a:xfrm>
          <a:custGeom>
            <a:avLst/>
            <a:gdLst/>
            <a:ahLst/>
            <a:cxnLst/>
            <a:rect r="r" b="b" t="t" l="l"/>
            <a:pathLst>
              <a:path h="3717719" w="5601083">
                <a:moveTo>
                  <a:pt x="0" y="0"/>
                </a:moveTo>
                <a:lnTo>
                  <a:pt x="5601083" y="0"/>
                </a:lnTo>
                <a:lnTo>
                  <a:pt x="5601083" y="3717719"/>
                </a:lnTo>
                <a:lnTo>
                  <a:pt x="0" y="3717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124585">
            <a:off x="5796438" y="4356270"/>
            <a:ext cx="3264877" cy="3634985"/>
          </a:xfrm>
          <a:custGeom>
            <a:avLst/>
            <a:gdLst/>
            <a:ahLst/>
            <a:cxnLst/>
            <a:rect r="r" b="b" t="t" l="l"/>
            <a:pathLst>
              <a:path h="3634985" w="3264877">
                <a:moveTo>
                  <a:pt x="0" y="0"/>
                </a:moveTo>
                <a:lnTo>
                  <a:pt x="3264877" y="0"/>
                </a:lnTo>
                <a:lnTo>
                  <a:pt x="3264877" y="3634985"/>
                </a:lnTo>
                <a:lnTo>
                  <a:pt x="0" y="3634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47938" y="7599298"/>
            <a:ext cx="6974443" cy="165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</a:pPr>
            <a:r>
              <a:rPr lang="en-US" sz="2572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전체 산업에서 </a:t>
            </a:r>
          </a:p>
          <a:p>
            <a:pPr algn="l">
              <a:lnSpc>
                <a:spcPts val="2958"/>
              </a:lnSpc>
            </a:pPr>
          </a:p>
          <a:p>
            <a:pPr algn="l">
              <a:lnSpc>
                <a:spcPts val="2378"/>
              </a:lnSpc>
            </a:pPr>
            <a:r>
              <a:rPr lang="en-US" sz="2672">
                <a:solidFill>
                  <a:srgbClr val="00BF6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</a:t>
            </a:r>
            <a:r>
              <a:rPr lang="en-US" sz="2672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- </a:t>
            </a:r>
            <a:r>
              <a:rPr lang="en-US" sz="2672">
                <a:solidFill>
                  <a:srgbClr val="00BF63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농업</a:t>
            </a:r>
            <a:r>
              <a:rPr lang="en-US" sz="2672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이 차지하는 비율은 4.1% </a:t>
            </a:r>
          </a:p>
          <a:p>
            <a:pPr algn="l">
              <a:lnSpc>
                <a:spcPts val="2289"/>
              </a:lnSpc>
            </a:pPr>
          </a:p>
          <a:p>
            <a:pPr algn="l" marL="0" indent="0" lvl="0">
              <a:lnSpc>
                <a:spcPts val="2289"/>
              </a:lnSpc>
            </a:pPr>
            <a:r>
              <a:rPr lang="en-US" sz="2572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- 그 중, </a:t>
            </a:r>
            <a:r>
              <a:rPr lang="en-US" sz="2572">
                <a:solidFill>
                  <a:srgbClr val="E24038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축산</a:t>
            </a:r>
            <a:r>
              <a:rPr lang="en-US" sz="2572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이 차지하는 비율은 2%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71447"/>
            <a:ext cx="8923680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5000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산업별 온실가스 배출량 비교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97353" y="9439275"/>
            <a:ext cx="3295356" cy="108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</a:pPr>
            <a:r>
              <a:rPr lang="en-US" sz="1462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출처: 국가 통계포털</a:t>
            </a:r>
          </a:p>
          <a:p>
            <a:pPr algn="ctr">
              <a:lnSpc>
                <a:spcPts val="2925"/>
              </a:lnSpc>
            </a:pPr>
            <a:r>
              <a:rPr lang="en-US" sz="1462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「국가온실가스통계」, 환경부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856016" y="590472"/>
            <a:ext cx="0" cy="1030160"/>
          </a:xfrm>
          <a:prstGeom prst="line">
            <a:avLst/>
          </a:prstGeom>
          <a:ln cap="flat" w="66675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5400000">
            <a:off x="12698912" y="6887016"/>
            <a:ext cx="217004" cy="5521601"/>
            <a:chOff x="0" y="0"/>
            <a:chExt cx="171460" cy="43627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1460" cy="4362747"/>
            </a:xfrm>
            <a:custGeom>
              <a:avLst/>
              <a:gdLst/>
              <a:ahLst/>
              <a:cxnLst/>
              <a:rect r="r" b="b" t="t" l="l"/>
              <a:pathLst>
                <a:path h="4362747" w="171460">
                  <a:moveTo>
                    <a:pt x="0" y="0"/>
                  </a:moveTo>
                  <a:lnTo>
                    <a:pt x="171460" y="0"/>
                  </a:lnTo>
                  <a:lnTo>
                    <a:pt x="171460" y="4362747"/>
                  </a:lnTo>
                  <a:lnTo>
                    <a:pt x="0" y="4362747"/>
                  </a:lnTo>
                  <a:close/>
                </a:path>
              </a:pathLst>
            </a:custGeom>
            <a:solidFill>
              <a:srgbClr val="99FD99">
                <a:alpha val="67843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1460" cy="4400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153525" y="7703000"/>
            <a:ext cx="7501169" cy="200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00"/>
              </a:lnSpc>
              <a:spcBef>
                <a:spcPct val="0"/>
              </a:spcBef>
            </a:pPr>
            <a:r>
              <a:rPr lang="en-US" sz="2700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즉, 축산업에서 발생하는 온실가스 배출량을 </a:t>
            </a:r>
          </a:p>
          <a:p>
            <a:pPr algn="r">
              <a:lnSpc>
                <a:spcPts val="5400"/>
              </a:lnSpc>
              <a:spcBef>
                <a:spcPct val="0"/>
              </a:spcBef>
            </a:pPr>
            <a:r>
              <a:rPr lang="en-US" sz="2700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단순히 농업 부문에서만 볼 것이 아니라,</a:t>
            </a:r>
          </a:p>
          <a:p>
            <a:pPr algn="r">
              <a:lnSpc>
                <a:spcPts val="5400"/>
              </a:lnSpc>
              <a:spcBef>
                <a:spcPct val="0"/>
              </a:spcBef>
            </a:pPr>
            <a:r>
              <a:rPr lang="en-US" sz="2700">
                <a:solidFill>
                  <a:srgbClr val="0406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연관된 운송 산업까지 고려해야 한다는 점입니다.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9459912" y="8095014"/>
            <a:ext cx="586701" cy="0"/>
          </a:xfrm>
          <a:prstGeom prst="line">
            <a:avLst/>
          </a:prstGeom>
          <a:ln cap="flat" w="38100">
            <a:solidFill>
              <a:srgbClr val="62626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856016" y="2061045"/>
            <a:ext cx="2356485" cy="464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[1] 산업 별 비중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65884" y="2026754"/>
            <a:ext cx="7661719" cy="94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[2] 온실가스를 가장 많이 배출하는 </a:t>
            </a:r>
          </a:p>
          <a:p>
            <a:pPr algn="just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에너지 산업의 세부 산업 비중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7816512" y="0"/>
            <a:ext cx="0" cy="1028700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949702" y="6675967"/>
            <a:ext cx="15254604" cy="6712026"/>
          </a:xfrm>
          <a:custGeom>
            <a:avLst/>
            <a:gdLst/>
            <a:ahLst/>
            <a:cxnLst/>
            <a:rect r="r" b="b" t="t" l="l"/>
            <a:pathLst>
              <a:path h="6712026" w="15254604">
                <a:moveTo>
                  <a:pt x="0" y="0"/>
                </a:moveTo>
                <a:lnTo>
                  <a:pt x="15254604" y="0"/>
                </a:lnTo>
                <a:lnTo>
                  <a:pt x="15254604" y="6712026"/>
                </a:lnTo>
                <a:lnTo>
                  <a:pt x="0" y="671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24427" y="1888142"/>
            <a:ext cx="12725348" cy="5845333"/>
          </a:xfrm>
          <a:custGeom>
            <a:avLst/>
            <a:gdLst/>
            <a:ahLst/>
            <a:cxnLst/>
            <a:rect r="r" b="b" t="t" l="l"/>
            <a:pathLst>
              <a:path h="5845333" w="12725348">
                <a:moveTo>
                  <a:pt x="0" y="0"/>
                </a:moveTo>
                <a:lnTo>
                  <a:pt x="12725348" y="0"/>
                </a:lnTo>
                <a:lnTo>
                  <a:pt x="12725348" y="5845333"/>
                </a:lnTo>
                <a:lnTo>
                  <a:pt x="0" y="5845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9" r="-1310" b="-1229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88776" y="1968753"/>
            <a:ext cx="3258352" cy="51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062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출처: 국가 통계포털 </a:t>
            </a:r>
            <a:r>
              <a:rPr lang="en-US" sz="1062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「국가온실가스통계」, 환경부</a:t>
            </a:r>
          </a:p>
          <a:p>
            <a:pPr algn="l">
              <a:lnSpc>
                <a:spcPts val="2125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-202906" y="1338802"/>
            <a:ext cx="18718212" cy="19050"/>
          </a:xfrm>
          <a:prstGeom prst="line">
            <a:avLst/>
          </a:prstGeom>
          <a:ln cap="flat" w="19050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249775" y="-3606708"/>
            <a:ext cx="0" cy="19715151"/>
          </a:xfrm>
          <a:prstGeom prst="line">
            <a:avLst/>
          </a:prstGeom>
          <a:ln cap="flat" w="19050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202916" y="7053176"/>
            <a:ext cx="6443600" cy="5957607"/>
            <a:chOff x="0" y="0"/>
            <a:chExt cx="879104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9104" cy="812800"/>
            </a:xfrm>
            <a:custGeom>
              <a:avLst/>
              <a:gdLst/>
              <a:ahLst/>
              <a:cxnLst/>
              <a:rect r="r" b="b" t="t" l="l"/>
              <a:pathLst>
                <a:path h="812800" w="879104">
                  <a:moveTo>
                    <a:pt x="439552" y="0"/>
                  </a:moveTo>
                  <a:cubicBezTo>
                    <a:pt x="196794" y="0"/>
                    <a:pt x="0" y="181951"/>
                    <a:pt x="0" y="406400"/>
                  </a:cubicBezTo>
                  <a:cubicBezTo>
                    <a:pt x="0" y="630849"/>
                    <a:pt x="196794" y="812800"/>
                    <a:pt x="439552" y="812800"/>
                  </a:cubicBezTo>
                  <a:cubicBezTo>
                    <a:pt x="682310" y="812800"/>
                    <a:pt x="879104" y="630849"/>
                    <a:pt x="879104" y="406400"/>
                  </a:cubicBezTo>
                  <a:cubicBezTo>
                    <a:pt x="879104" y="181951"/>
                    <a:pt x="682310" y="0"/>
                    <a:pt x="4395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4000"/>
                  </a:srgbClr>
                </a:gs>
                <a:gs pos="100000">
                  <a:srgbClr val="7ED957">
                    <a:alpha val="14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82416" y="28575"/>
              <a:ext cx="71427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9055" y="2485951"/>
            <a:ext cx="3885495" cy="36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5"/>
              </a:lnSpc>
            </a:pPr>
            <a:r>
              <a:rPr lang="en-US" sz="2962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1st.  미국 </a:t>
            </a:r>
          </a:p>
          <a:p>
            <a:pPr algn="l">
              <a:lnSpc>
                <a:spcPts val="5925"/>
              </a:lnSpc>
            </a:pPr>
            <a:r>
              <a:rPr lang="en-US" sz="2962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2nd</a:t>
            </a:r>
            <a:r>
              <a:rPr lang="en-US" sz="2962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. 브라질 </a:t>
            </a:r>
          </a:p>
          <a:p>
            <a:pPr algn="l">
              <a:lnSpc>
                <a:spcPts val="5925"/>
              </a:lnSpc>
            </a:pPr>
            <a:r>
              <a:rPr lang="en-US" sz="2962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3rd.  중국 </a:t>
            </a:r>
          </a:p>
          <a:p>
            <a:pPr algn="l">
              <a:lnSpc>
                <a:spcPts val="5925"/>
              </a:lnSpc>
            </a:pPr>
            <a:r>
              <a:rPr lang="en-US" sz="2962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4th</a:t>
            </a:r>
            <a:r>
              <a:rPr lang="en-US" sz="2962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.  아르헨티나 </a:t>
            </a:r>
          </a:p>
          <a:p>
            <a:pPr algn="l">
              <a:lnSpc>
                <a:spcPts val="5925"/>
              </a:lnSpc>
            </a:pPr>
            <a:r>
              <a:rPr lang="en-US" sz="2962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5th.  오스트레일리아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9055" y="1527277"/>
            <a:ext cx="1023875" cy="6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5"/>
              </a:lnSpc>
            </a:pPr>
            <a:r>
              <a:rPr lang="en-US" sz="2962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순위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11850426" y="-1218963"/>
            <a:ext cx="181579" cy="4495122"/>
            <a:chOff x="0" y="0"/>
            <a:chExt cx="143470" cy="35517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3470" cy="3551701"/>
            </a:xfrm>
            <a:custGeom>
              <a:avLst/>
              <a:gdLst/>
              <a:ahLst/>
              <a:cxnLst/>
              <a:rect r="r" b="b" t="t" l="l"/>
              <a:pathLst>
                <a:path h="3551701" w="143470">
                  <a:moveTo>
                    <a:pt x="0" y="0"/>
                  </a:moveTo>
                  <a:lnTo>
                    <a:pt x="143470" y="0"/>
                  </a:lnTo>
                  <a:lnTo>
                    <a:pt x="143470" y="3551701"/>
                  </a:lnTo>
                  <a:lnTo>
                    <a:pt x="0" y="3551701"/>
                  </a:lnTo>
                  <a:close/>
                </a:path>
              </a:pathLst>
            </a:custGeom>
            <a:solidFill>
              <a:srgbClr val="66B2FD">
                <a:alpha val="67843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3470" cy="3589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029763" y="541537"/>
            <a:ext cx="12388556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5000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소고기를 가장많이 생산하는 국가는?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1013064" y="2022197"/>
            <a:ext cx="104499" cy="652518"/>
            <a:chOff x="0" y="0"/>
            <a:chExt cx="82567" cy="5155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2567" cy="515570"/>
            </a:xfrm>
            <a:custGeom>
              <a:avLst/>
              <a:gdLst/>
              <a:ahLst/>
              <a:cxnLst/>
              <a:rect r="r" b="b" t="t" l="l"/>
              <a:pathLst>
                <a:path h="515570" w="82567">
                  <a:moveTo>
                    <a:pt x="0" y="0"/>
                  </a:moveTo>
                  <a:lnTo>
                    <a:pt x="82567" y="0"/>
                  </a:lnTo>
                  <a:lnTo>
                    <a:pt x="82567" y="515570"/>
                  </a:lnTo>
                  <a:lnTo>
                    <a:pt x="0" y="515570"/>
                  </a:lnTo>
                  <a:close/>
                </a:path>
              </a:pathLst>
            </a:custGeom>
            <a:solidFill>
              <a:srgbClr val="66B2FD">
                <a:alpha val="67843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2567" cy="553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53382" y="2956133"/>
            <a:ext cx="672993" cy="6729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  <a:r>
                <a:rPr lang="en-US" sz="2300" strike="noStrike" u="none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53382" y="5963638"/>
            <a:ext cx="672993" cy="67299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37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무궁화 고딕 Bold"/>
                  <a:ea typeface="무궁화 고딕 Bold"/>
                  <a:cs typeface="무궁화 고딕 Bold"/>
                  <a:sym typeface="무궁화 고딕 Bold"/>
                </a:rPr>
                <a:t>2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-2813802" y="1605785"/>
            <a:ext cx="19900418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>
            <a:off x="1326214" y="-2586563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468279" y="3028533"/>
            <a:ext cx="4941525" cy="51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45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생산량 소비량 측면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5993" y="-132535"/>
            <a:ext cx="15434462" cy="136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9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01. 기후변화와 축산업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68279" y="3890101"/>
            <a:ext cx="4941525" cy="191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sz="31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기후와의 상관 관계 </a:t>
            </a:r>
          </a:p>
          <a:p>
            <a:pPr algn="l">
              <a:lnSpc>
                <a:spcPts val="3807"/>
              </a:lnSpc>
            </a:pPr>
            <a:r>
              <a:rPr lang="en-US" sz="31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 - 소비와 열대야 일수 </a:t>
            </a:r>
          </a:p>
          <a:p>
            <a:pPr algn="l">
              <a:lnSpc>
                <a:spcPts val="3807"/>
              </a:lnSpc>
            </a:pPr>
            <a:r>
              <a:rPr lang="en-US" sz="31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 - 소비와 최저 기온</a:t>
            </a:r>
          </a:p>
          <a:p>
            <a:pPr algn="l">
              <a:lnSpc>
                <a:spcPts val="380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468279" y="5954113"/>
            <a:ext cx="5804945" cy="51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45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개체 수와 종사 가구 수 측면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68279" y="6815680"/>
            <a:ext cx="4941525" cy="144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sz="31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개체 수와 </a:t>
            </a:r>
          </a:p>
          <a:p>
            <a:pPr algn="l">
              <a:lnSpc>
                <a:spcPts val="3807"/>
              </a:lnSpc>
            </a:pPr>
            <a:r>
              <a:rPr lang="en-US" sz="31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종사 가구 수의 관계 분석</a:t>
            </a:r>
          </a:p>
          <a:p>
            <a:pPr algn="l">
              <a:lnSpc>
                <a:spcPts val="3807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0128763" y="8591531"/>
            <a:ext cx="6217871" cy="984288"/>
            <a:chOff x="0" y="0"/>
            <a:chExt cx="1358957" cy="2151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58957" cy="215123"/>
            </a:xfrm>
            <a:custGeom>
              <a:avLst/>
              <a:gdLst/>
              <a:ahLst/>
              <a:cxnLst/>
              <a:rect r="r" b="b" t="t" l="l"/>
              <a:pathLst>
                <a:path h="215123" w="1358957">
                  <a:moveTo>
                    <a:pt x="679479" y="0"/>
                  </a:moveTo>
                  <a:cubicBezTo>
                    <a:pt x="304213" y="0"/>
                    <a:pt x="0" y="48157"/>
                    <a:pt x="0" y="107561"/>
                  </a:cubicBezTo>
                  <a:cubicBezTo>
                    <a:pt x="0" y="166966"/>
                    <a:pt x="304213" y="215123"/>
                    <a:pt x="679479" y="215123"/>
                  </a:cubicBezTo>
                  <a:cubicBezTo>
                    <a:pt x="1054744" y="215123"/>
                    <a:pt x="1358957" y="166966"/>
                    <a:pt x="1358957" y="107561"/>
                  </a:cubicBezTo>
                  <a:cubicBezTo>
                    <a:pt x="1358957" y="48157"/>
                    <a:pt x="1054744" y="0"/>
                    <a:pt x="679479" y="0"/>
                  </a:cubicBezTo>
                  <a:close/>
                </a:path>
              </a:pathLst>
            </a:custGeom>
            <a:solidFill>
              <a:srgbClr val="0097B2">
                <a:alpha val="13725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402" y="-27457"/>
              <a:ext cx="1104153" cy="222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049711" y="2346189"/>
            <a:ext cx="4122132" cy="6912111"/>
          </a:xfrm>
          <a:custGeom>
            <a:avLst/>
            <a:gdLst/>
            <a:ahLst/>
            <a:cxnLst/>
            <a:rect r="r" b="b" t="t" l="l"/>
            <a:pathLst>
              <a:path h="6912111" w="4122132">
                <a:moveTo>
                  <a:pt x="0" y="0"/>
                </a:moveTo>
                <a:lnTo>
                  <a:pt x="4122132" y="0"/>
                </a:lnTo>
                <a:lnTo>
                  <a:pt x="4122132" y="6912111"/>
                </a:lnTo>
                <a:lnTo>
                  <a:pt x="0" y="6912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94192" y="9046222"/>
            <a:ext cx="8395369" cy="96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  <a:spcBef>
                <a:spcPct val="0"/>
              </a:spcBef>
            </a:pPr>
            <a:r>
              <a:rPr lang="en-US" sz="8499">
                <a:solidFill>
                  <a:srgbClr val="010707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오유솔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17816512" y="0"/>
            <a:ext cx="0" cy="10287000"/>
          </a:xfrm>
          <a:prstGeom prst="line">
            <a:avLst/>
          </a:prstGeom>
          <a:ln cap="flat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19012" y="2571323"/>
            <a:ext cx="15728163" cy="2917544"/>
          </a:xfrm>
          <a:custGeom>
            <a:avLst/>
            <a:gdLst/>
            <a:ahLst/>
            <a:cxnLst/>
            <a:rect r="r" b="b" t="t" l="l"/>
            <a:pathLst>
              <a:path h="2917544" w="15728163">
                <a:moveTo>
                  <a:pt x="0" y="0"/>
                </a:moveTo>
                <a:lnTo>
                  <a:pt x="15728163" y="0"/>
                </a:lnTo>
                <a:lnTo>
                  <a:pt x="15728163" y="2917545"/>
                </a:lnTo>
                <a:lnTo>
                  <a:pt x="0" y="2917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5" t="-3088" r="0" b="-3088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744215" y="359456"/>
            <a:ext cx="0" cy="1635289"/>
          </a:xfrm>
          <a:prstGeom prst="line">
            <a:avLst/>
          </a:prstGeom>
          <a:ln cap="flat" w="66675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5400000">
            <a:off x="13727175" y="6288705"/>
            <a:ext cx="163467" cy="6369358"/>
            <a:chOff x="0" y="0"/>
            <a:chExt cx="129159" cy="5032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159" cy="5032579"/>
            </a:xfrm>
            <a:custGeom>
              <a:avLst/>
              <a:gdLst/>
              <a:ahLst/>
              <a:cxnLst/>
              <a:rect r="r" b="b" t="t" l="l"/>
              <a:pathLst>
                <a:path h="5032579" w="129159">
                  <a:moveTo>
                    <a:pt x="0" y="0"/>
                  </a:moveTo>
                  <a:lnTo>
                    <a:pt x="129159" y="0"/>
                  </a:lnTo>
                  <a:lnTo>
                    <a:pt x="129159" y="5032579"/>
                  </a:lnTo>
                  <a:lnTo>
                    <a:pt x="0" y="5032579"/>
                  </a:lnTo>
                  <a:close/>
                </a:path>
              </a:pathLst>
            </a:custGeom>
            <a:solidFill>
              <a:srgbClr val="FF5757">
                <a:alpha val="5568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9159" cy="5070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10549" y="7456226"/>
            <a:ext cx="3069274" cy="2486112"/>
          </a:xfrm>
          <a:custGeom>
            <a:avLst/>
            <a:gdLst/>
            <a:ahLst/>
            <a:cxnLst/>
            <a:rect r="r" b="b" t="t" l="l"/>
            <a:pathLst>
              <a:path h="2486112" w="3069274">
                <a:moveTo>
                  <a:pt x="0" y="0"/>
                </a:moveTo>
                <a:lnTo>
                  <a:pt x="3069274" y="0"/>
                </a:lnTo>
                <a:lnTo>
                  <a:pt x="3069274" y="2486112"/>
                </a:lnTo>
                <a:lnTo>
                  <a:pt x="0" y="248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5400000">
            <a:off x="9296949" y="6533807"/>
            <a:ext cx="708097" cy="70809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9ABA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7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30023" y="535289"/>
            <a:ext cx="13960284" cy="49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20"/>
              </a:lnSpc>
              <a:spcBef>
                <a:spcPct val="0"/>
              </a:spcBef>
            </a:pPr>
            <a:r>
              <a:rPr lang="en-US" sz="4275">
                <a:solidFill>
                  <a:srgbClr val="010707"/>
                </a:solidFill>
                <a:latin typeface="TDTD참고딕"/>
                <a:ea typeface="TDTD참고딕"/>
                <a:cs typeface="TDTD참고딕"/>
                <a:sym typeface="TDTD참고딕"/>
              </a:rPr>
              <a:t>소고기 생산 TOP 5 국가의 산업별 온실가스 배출비중은?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81839" y="1880445"/>
            <a:ext cx="4208114" cy="61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262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출처: 국가 통계포털 </a:t>
            </a:r>
            <a:r>
              <a:rPr lang="en-US" sz="1262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「국가온실가스통계」, 환경부</a:t>
            </a:r>
          </a:p>
          <a:p>
            <a:pPr algn="ctr">
              <a:lnSpc>
                <a:spcPts val="252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120732"/>
            <a:ext cx="11995299" cy="74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7"/>
              </a:lnSpc>
            </a:pPr>
            <a:r>
              <a:rPr lang="en-US" sz="2300">
                <a:solidFill>
                  <a:srgbClr val="545454"/>
                </a:solidFill>
                <a:latin typeface="TDTD참고딕"/>
                <a:ea typeface="TDTD참고딕"/>
                <a:cs typeface="TDTD참고딕"/>
                <a:sym typeface="TDTD참고딕"/>
              </a:rPr>
              <a:t>각 나라 별 농업과 에너지 산업(수송 포함)이 차지하는 비중을 고려하면,</a:t>
            </a:r>
          </a:p>
          <a:p>
            <a:pPr algn="l">
              <a:lnSpc>
                <a:spcPts val="2967"/>
              </a:lnSpc>
            </a:pPr>
            <a:r>
              <a:rPr lang="en-US" sz="2300">
                <a:solidFill>
                  <a:srgbClr val="545454"/>
                </a:solidFill>
                <a:latin typeface="TDTD참고딕"/>
                <a:ea typeface="TDTD참고딕"/>
                <a:cs typeface="TDTD참고딕"/>
                <a:sym typeface="TDTD참고딕"/>
              </a:rPr>
              <a:t>축산업은 온실가스 배출의 주요 원인 중 하나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4380" y="5412668"/>
            <a:ext cx="2002508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미국 </a:t>
            </a:r>
            <a:r>
              <a:rPr lang="en-US" sz="24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8.4%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31119" y="5352654"/>
            <a:ext cx="2421883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브라질 45.7%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83163" y="5352654"/>
            <a:ext cx="2421883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중국 8.5%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06224" y="5412668"/>
            <a:ext cx="3075615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아르헨티나 48.2%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81889" y="5412668"/>
            <a:ext cx="2667953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오스트레일리아 15.9%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29796" y="7627438"/>
            <a:ext cx="14168111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2599">
                <a:solidFill>
                  <a:srgbClr val="32639B"/>
                </a:solidFill>
                <a:latin typeface="TDTD참고딕"/>
                <a:ea typeface="TDTD참고딕"/>
                <a:cs typeface="TDTD참고딕"/>
                <a:sym typeface="TDTD참고딕"/>
              </a:rPr>
              <a:t>소 사육 과정에서 발생</a:t>
            </a:r>
            <a:r>
              <a:rPr lang="en-US" sz="2599">
                <a:solidFill>
                  <a:srgbClr val="040606"/>
                </a:solidFill>
                <a:latin typeface="TDTD참고딕"/>
                <a:ea typeface="TDTD참고딕"/>
                <a:cs typeface="TDTD참고딕"/>
                <a:sym typeface="TDTD참고딕"/>
              </a:rPr>
              <a:t>하는 </a:t>
            </a:r>
          </a:p>
          <a:p>
            <a:pPr algn="l">
              <a:lnSpc>
                <a:spcPts val="5199"/>
              </a:lnSpc>
            </a:pPr>
            <a:r>
              <a:rPr lang="en-US" sz="2599">
                <a:solidFill>
                  <a:srgbClr val="FF0000"/>
                </a:solidFill>
                <a:latin typeface="TDTD참고딕"/>
                <a:ea typeface="TDTD참고딕"/>
                <a:cs typeface="TDTD참고딕"/>
                <a:sym typeface="TDTD참고딕"/>
              </a:rPr>
              <a:t>메탄 가스</a:t>
            </a:r>
            <a:r>
              <a:rPr lang="en-US" sz="2599">
                <a:solidFill>
                  <a:srgbClr val="040606"/>
                </a:solidFill>
                <a:latin typeface="TDTD참고딕"/>
                <a:ea typeface="TDTD참고딕"/>
                <a:cs typeface="TDTD참고딕"/>
                <a:sym typeface="TDTD참고딕"/>
              </a:rPr>
              <a:t>는 </a:t>
            </a:r>
            <a:r>
              <a:rPr lang="en-US" sz="2599">
                <a:solidFill>
                  <a:srgbClr val="FF0000"/>
                </a:solidFill>
                <a:latin typeface="TDTD참고딕"/>
                <a:ea typeface="TDTD참고딕"/>
                <a:cs typeface="TDTD참고딕"/>
                <a:sym typeface="TDTD참고딕"/>
              </a:rPr>
              <a:t>이산화탄소보다 25배 이상 강력한 온실 효과</a:t>
            </a:r>
            <a:r>
              <a:rPr lang="en-US" sz="2599">
                <a:solidFill>
                  <a:srgbClr val="040606"/>
                </a:solidFill>
                <a:latin typeface="TDTD참고딕"/>
                <a:ea typeface="TDTD참고딕"/>
                <a:cs typeface="TDTD참고딕"/>
                <a:sym typeface="TDTD참고딕"/>
              </a:rPr>
              <a:t>를 지닌 기체로, 기후변화에 큰 영향</a:t>
            </a:r>
          </a:p>
          <a:p>
            <a:pPr algn="l">
              <a:lnSpc>
                <a:spcPts val="4999"/>
              </a:lnSpc>
              <a:spcBef>
                <a:spcPct val="0"/>
              </a:spcBef>
            </a:pPr>
            <a:r>
              <a:rPr lang="en-US" sz="2499">
                <a:solidFill>
                  <a:srgbClr val="010707"/>
                </a:solidFill>
                <a:latin typeface="TDTD참고딕"/>
                <a:ea typeface="TDTD참고딕"/>
                <a:cs typeface="TDTD참고딕"/>
                <a:sym typeface="TDTD참고딕"/>
              </a:rPr>
              <a:t>▶ 따라서, 축산업이 기후변화에 미치는 영향은 단순한 수치보다 훨씬 더 심각하게 고려될 필요가 있음</a:t>
            </a:r>
          </a:p>
        </p:txBody>
      </p:sp>
      <p:sp>
        <p:nvSpPr>
          <p:cNvPr name="AutoShape 21" id="21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4329796" y="7490064"/>
            <a:ext cx="707340" cy="0"/>
          </a:xfrm>
          <a:prstGeom prst="line">
            <a:avLst/>
          </a:prstGeom>
          <a:ln cap="flat" w="571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78895" y="732670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01248" y="-3163648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355698" y="2232011"/>
            <a:ext cx="4255794" cy="3721885"/>
          </a:xfrm>
          <a:custGeom>
            <a:avLst/>
            <a:gdLst/>
            <a:ahLst/>
            <a:cxnLst/>
            <a:rect r="r" b="b" t="t" l="l"/>
            <a:pathLst>
              <a:path h="3721885" w="4255794">
                <a:moveTo>
                  <a:pt x="0" y="0"/>
                </a:moveTo>
                <a:lnTo>
                  <a:pt x="4255794" y="0"/>
                </a:lnTo>
                <a:lnTo>
                  <a:pt x="4255794" y="3721885"/>
                </a:lnTo>
                <a:lnTo>
                  <a:pt x="0" y="3721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21755" y="3956045"/>
            <a:ext cx="6638455" cy="187477"/>
            <a:chOff x="0" y="0"/>
            <a:chExt cx="1748400" cy="493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8400" cy="49377"/>
            </a:xfrm>
            <a:custGeom>
              <a:avLst/>
              <a:gdLst/>
              <a:ahLst/>
              <a:cxnLst/>
              <a:rect r="r" b="b" t="t" l="l"/>
              <a:pathLst>
                <a:path h="49377" w="1748400">
                  <a:moveTo>
                    <a:pt x="0" y="0"/>
                  </a:moveTo>
                  <a:lnTo>
                    <a:pt x="1748400" y="0"/>
                  </a:lnTo>
                  <a:lnTo>
                    <a:pt x="1748400" y="49377"/>
                  </a:lnTo>
                  <a:lnTo>
                    <a:pt x="0" y="49377"/>
                  </a:lnTo>
                  <a:close/>
                </a:path>
              </a:pathLst>
            </a:custGeom>
            <a:solidFill>
              <a:srgbClr val="FFE04A">
                <a:alpha val="4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748400" cy="4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7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67493" y="3433902"/>
            <a:ext cx="13934068" cy="480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29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결론: 축산업과 기후변화는 서로에게 영향을 미친다</a:t>
            </a:r>
          </a:p>
          <a:p>
            <a:pPr algn="l">
              <a:lnSpc>
                <a:spcPts val="5400"/>
              </a:lnSpc>
            </a:pPr>
            <a:r>
              <a:rPr lang="en-US" sz="27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 </a:t>
            </a:r>
          </a:p>
          <a:p>
            <a:pPr algn="l">
              <a:lnSpc>
                <a:spcPts val="5400"/>
              </a:lnSpc>
            </a:pPr>
            <a:r>
              <a:rPr lang="en-US" sz="27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정리하자면, 기후변화가 축산업에 영향을 주는 것 뿐만 아니라, </a:t>
            </a:r>
          </a:p>
          <a:p>
            <a:pPr algn="l">
              <a:lnSpc>
                <a:spcPts val="5400"/>
              </a:lnSpc>
            </a:pPr>
            <a:r>
              <a:rPr lang="en-US" sz="27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축산업은 </a:t>
            </a:r>
            <a:r>
              <a:rPr lang="en-US" sz="27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다양한 경로를 통해 온실가스를 배출하며 </a:t>
            </a:r>
          </a:p>
          <a:p>
            <a:pPr algn="l">
              <a:lnSpc>
                <a:spcPts val="5400"/>
              </a:lnSpc>
            </a:pPr>
            <a:r>
              <a:rPr lang="en-US" sz="27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기후변화에 큰 영향을 미친다.</a:t>
            </a:r>
          </a:p>
          <a:p>
            <a:pPr algn="l">
              <a:lnSpc>
                <a:spcPts val="5400"/>
              </a:lnSpc>
            </a:pPr>
          </a:p>
          <a:p>
            <a:pPr algn="l">
              <a:lnSpc>
                <a:spcPts val="5400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3342601">
            <a:off x="12495752" y="6194235"/>
            <a:ext cx="4255794" cy="3714147"/>
          </a:xfrm>
          <a:custGeom>
            <a:avLst/>
            <a:gdLst/>
            <a:ahLst/>
            <a:cxnLst/>
            <a:rect r="r" b="b" t="t" l="l"/>
            <a:pathLst>
              <a:path h="3714147" w="4255794">
                <a:moveTo>
                  <a:pt x="0" y="0"/>
                </a:moveTo>
                <a:lnTo>
                  <a:pt x="4255794" y="0"/>
                </a:lnTo>
                <a:lnTo>
                  <a:pt x="4255794" y="3714148"/>
                </a:lnTo>
                <a:lnTo>
                  <a:pt x="0" y="3714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03850" y="2486380"/>
            <a:ext cx="4625385" cy="8623600"/>
          </a:xfrm>
          <a:custGeom>
            <a:avLst/>
            <a:gdLst/>
            <a:ahLst/>
            <a:cxnLst/>
            <a:rect r="r" b="b" t="t" l="l"/>
            <a:pathLst>
              <a:path h="8623600" w="4625385">
                <a:moveTo>
                  <a:pt x="0" y="0"/>
                </a:moveTo>
                <a:lnTo>
                  <a:pt x="4625386" y="0"/>
                </a:lnTo>
                <a:lnTo>
                  <a:pt x="4625386" y="8623600"/>
                </a:lnTo>
                <a:lnTo>
                  <a:pt x="0" y="862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0630" y="1413650"/>
            <a:ext cx="9718399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9999" spc="16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478895" y="402389"/>
            <a:ext cx="197668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01248" y="-3163648"/>
            <a:ext cx="0" cy="1976689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65611" y="6506113"/>
            <a:ext cx="11389278" cy="3607332"/>
            <a:chOff x="0" y="0"/>
            <a:chExt cx="2999645" cy="9500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99645" cy="950079"/>
            </a:xfrm>
            <a:custGeom>
              <a:avLst/>
              <a:gdLst/>
              <a:ahLst/>
              <a:cxnLst/>
              <a:rect r="r" b="b" t="t" l="l"/>
              <a:pathLst>
                <a:path h="950079" w="2999645">
                  <a:moveTo>
                    <a:pt x="34668" y="0"/>
                  </a:moveTo>
                  <a:lnTo>
                    <a:pt x="2964978" y="0"/>
                  </a:lnTo>
                  <a:cubicBezTo>
                    <a:pt x="2984124" y="0"/>
                    <a:pt x="2999645" y="15521"/>
                    <a:pt x="2999645" y="34668"/>
                  </a:cubicBezTo>
                  <a:lnTo>
                    <a:pt x="2999645" y="915412"/>
                  </a:lnTo>
                  <a:cubicBezTo>
                    <a:pt x="2999645" y="934558"/>
                    <a:pt x="2984124" y="950079"/>
                    <a:pt x="2964978" y="950079"/>
                  </a:cubicBezTo>
                  <a:lnTo>
                    <a:pt x="34668" y="950079"/>
                  </a:lnTo>
                  <a:cubicBezTo>
                    <a:pt x="15521" y="950079"/>
                    <a:pt x="0" y="934558"/>
                    <a:pt x="0" y="915412"/>
                  </a:cubicBezTo>
                  <a:lnTo>
                    <a:pt x="0" y="34668"/>
                  </a:lnTo>
                  <a:cubicBezTo>
                    <a:pt x="0" y="15521"/>
                    <a:pt x="15521" y="0"/>
                    <a:pt x="34668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999645" cy="950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74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365891" y="8051376"/>
            <a:ext cx="5470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2068803" y="7643128"/>
            <a:ext cx="8932268" cy="190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25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 변화는 축산업의 생태계에 큰 영향을 미치고 있으며 </a:t>
            </a:r>
          </a:p>
          <a:p>
            <a:pPr algn="l">
              <a:lnSpc>
                <a:spcPts val="5199"/>
              </a:lnSpc>
            </a:pPr>
            <a:r>
              <a:rPr lang="en-US" sz="25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축산업 또한 기후변화에 복합적인 영향을 끼치고 있다.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따라서 이 고리를 끊고 환경을 지키기 위해 많은 노력을 기해야 한다. 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94530" y="1587791"/>
            <a:ext cx="11916788" cy="6895994"/>
            <a:chOff x="0" y="0"/>
            <a:chExt cx="15889051" cy="9194658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1653399"/>
              <a:ext cx="15889051" cy="6337450"/>
            </a:xfrm>
            <a:custGeom>
              <a:avLst/>
              <a:gdLst/>
              <a:ahLst/>
              <a:cxnLst/>
              <a:rect r="r" b="b" t="t" l="l"/>
              <a:pathLst>
                <a:path h="6337450" w="15889051">
                  <a:moveTo>
                    <a:pt x="15889051" y="0"/>
                  </a:moveTo>
                  <a:lnTo>
                    <a:pt x="0" y="0"/>
                  </a:lnTo>
                  <a:lnTo>
                    <a:pt x="0" y="6337451"/>
                  </a:lnTo>
                  <a:lnTo>
                    <a:pt x="15889051" y="6337451"/>
                  </a:lnTo>
                  <a:lnTo>
                    <a:pt x="15889051" y="0"/>
                  </a:lnTo>
                  <a:close/>
                </a:path>
              </a:pathLst>
            </a:custGeom>
            <a:blipFill>
              <a:blip r:embed="rId2"/>
              <a:stretch>
                <a:fillRect l="-552" t="0" r="-16757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947338" y="0"/>
              <a:ext cx="10513643" cy="9194658"/>
            </a:xfrm>
            <a:custGeom>
              <a:avLst/>
              <a:gdLst/>
              <a:ahLst/>
              <a:cxnLst/>
              <a:rect r="r" b="b" t="t" l="l"/>
              <a:pathLst>
                <a:path h="9194658" w="10513643">
                  <a:moveTo>
                    <a:pt x="0" y="0"/>
                  </a:moveTo>
                  <a:lnTo>
                    <a:pt x="10513642" y="0"/>
                  </a:lnTo>
                  <a:lnTo>
                    <a:pt x="10513642" y="9194658"/>
                  </a:lnTo>
                  <a:lnTo>
                    <a:pt x="0" y="9194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601850" y="2547062"/>
            <a:ext cx="4083971" cy="166086"/>
            <a:chOff x="0" y="0"/>
            <a:chExt cx="1075614" cy="437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5614" cy="43743"/>
            </a:xfrm>
            <a:custGeom>
              <a:avLst/>
              <a:gdLst/>
              <a:ahLst/>
              <a:cxnLst/>
              <a:rect r="r" b="b" t="t" l="l"/>
              <a:pathLst>
                <a:path h="43743" w="1075614">
                  <a:moveTo>
                    <a:pt x="0" y="0"/>
                  </a:moveTo>
                  <a:lnTo>
                    <a:pt x="1075614" y="0"/>
                  </a:lnTo>
                  <a:lnTo>
                    <a:pt x="1075614" y="43743"/>
                  </a:lnTo>
                  <a:lnTo>
                    <a:pt x="0" y="43743"/>
                  </a:lnTo>
                  <a:close/>
                </a:path>
              </a:pathLst>
            </a:custGeom>
            <a:solidFill>
              <a:srgbClr val="FEA60C">
                <a:alpha val="36863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075614" cy="43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7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669648" y="3525174"/>
            <a:ext cx="2159778" cy="104413"/>
            <a:chOff x="0" y="0"/>
            <a:chExt cx="568831" cy="27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8830" cy="27500"/>
            </a:xfrm>
            <a:custGeom>
              <a:avLst/>
              <a:gdLst/>
              <a:ahLst/>
              <a:cxnLst/>
              <a:rect r="r" b="b" t="t" l="l"/>
              <a:pathLst>
                <a:path h="27500" w="568830">
                  <a:moveTo>
                    <a:pt x="0" y="0"/>
                  </a:moveTo>
                  <a:lnTo>
                    <a:pt x="568830" y="0"/>
                  </a:lnTo>
                  <a:lnTo>
                    <a:pt x="568830" y="27500"/>
                  </a:lnTo>
                  <a:lnTo>
                    <a:pt x="0" y="27500"/>
                  </a:lnTo>
                  <a:close/>
                </a:path>
              </a:pathLst>
            </a:custGeom>
            <a:solidFill>
              <a:srgbClr val="FF3131">
                <a:alpha val="26667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568831" cy="27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7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04288" y="997701"/>
            <a:ext cx="3645250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5000" spc="85">
                <a:solidFill>
                  <a:srgbClr val="000000"/>
                </a:solidFill>
                <a:latin typeface="무궁화 고딕 Bold"/>
                <a:ea typeface="무궁화 고딕 Bold"/>
                <a:cs typeface="무궁화 고딕 Bold"/>
                <a:sym typeface="무궁화 고딕 Bold"/>
              </a:rPr>
              <a:t>팀원들 결론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673" y="6729062"/>
            <a:ext cx="256532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최종 결론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912953" y="4952745"/>
            <a:ext cx="3177360" cy="142802"/>
            <a:chOff x="0" y="0"/>
            <a:chExt cx="836835" cy="376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6835" cy="37610"/>
            </a:xfrm>
            <a:custGeom>
              <a:avLst/>
              <a:gdLst/>
              <a:ahLst/>
              <a:cxnLst/>
              <a:rect r="r" b="b" t="t" l="l"/>
              <a:pathLst>
                <a:path h="37610" w="836835">
                  <a:moveTo>
                    <a:pt x="0" y="0"/>
                  </a:moveTo>
                  <a:lnTo>
                    <a:pt x="836835" y="0"/>
                  </a:lnTo>
                  <a:lnTo>
                    <a:pt x="836835" y="37610"/>
                  </a:lnTo>
                  <a:lnTo>
                    <a:pt x="0" y="37610"/>
                  </a:lnTo>
                  <a:close/>
                </a:path>
              </a:pathLst>
            </a:custGeom>
            <a:solidFill>
              <a:srgbClr val="C2E5FB">
                <a:alpha val="36863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836835" cy="37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74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89202" y="5886122"/>
            <a:ext cx="6378161" cy="166665"/>
            <a:chOff x="0" y="0"/>
            <a:chExt cx="1679845" cy="4389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79845" cy="43895"/>
            </a:xfrm>
            <a:custGeom>
              <a:avLst/>
              <a:gdLst/>
              <a:ahLst/>
              <a:cxnLst/>
              <a:rect r="r" b="b" t="t" l="l"/>
              <a:pathLst>
                <a:path h="43895" w="1679845">
                  <a:moveTo>
                    <a:pt x="0" y="0"/>
                  </a:moveTo>
                  <a:lnTo>
                    <a:pt x="1679845" y="0"/>
                  </a:lnTo>
                  <a:lnTo>
                    <a:pt x="1679845" y="43895"/>
                  </a:lnTo>
                  <a:lnTo>
                    <a:pt x="0" y="43895"/>
                  </a:lnTo>
                  <a:close/>
                </a:path>
              </a:pathLst>
            </a:custGeom>
            <a:solidFill>
              <a:srgbClr val="FFE04A">
                <a:alpha val="5098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679845" cy="43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74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47321" y="2252754"/>
            <a:ext cx="10425858" cy="380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400" indent="-281700" lvl="1">
              <a:lnSpc>
                <a:spcPts val="3809"/>
              </a:lnSpc>
              <a:buAutoNum type="arabicPeriod" startAt="1"/>
            </a:pPr>
            <a:r>
              <a:rPr lang="en-US" sz="260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날씨가 따뜻할수록 소비 ▲ 그러나 실제 종사자(생산 가능 인구)▼</a:t>
            </a:r>
          </a:p>
          <a:p>
            <a:pPr algn="l">
              <a:lnSpc>
                <a:spcPts val="3809"/>
              </a:lnSpc>
            </a:pPr>
          </a:p>
          <a:p>
            <a:pPr algn="l">
              <a:lnSpc>
                <a:spcPts val="3809"/>
              </a:lnSpc>
            </a:pPr>
            <a:r>
              <a:rPr lang="en-US" sz="260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   </a:t>
            </a:r>
            <a:r>
              <a:rPr lang="en-US" sz="260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2. 기후변화는 소 폐사율 증가로 연결</a:t>
            </a:r>
          </a:p>
          <a:p>
            <a:pPr algn="l">
              <a:lnSpc>
                <a:spcPts val="3809"/>
              </a:lnSpc>
            </a:pPr>
          </a:p>
          <a:p>
            <a:pPr algn="l">
              <a:lnSpc>
                <a:spcPts val="3809"/>
              </a:lnSpc>
            </a:pPr>
            <a:r>
              <a:rPr lang="en-US" sz="260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   </a:t>
            </a:r>
            <a:r>
              <a:rPr lang="en-US" sz="260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3. 기후변화는 축산업 전체보다</a:t>
            </a:r>
          </a:p>
          <a:p>
            <a:pPr algn="l">
              <a:lnSpc>
                <a:spcPts val="3809"/>
              </a:lnSpc>
            </a:pPr>
            <a:r>
              <a:rPr lang="en-US" sz="260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   축산업 </a:t>
            </a:r>
            <a:r>
              <a:rPr lang="en-US" sz="260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에너지 부분 영향이 상대적으로 뚜렷함</a:t>
            </a:r>
          </a:p>
          <a:p>
            <a:pPr algn="l">
              <a:lnSpc>
                <a:spcPts val="3809"/>
              </a:lnSpc>
            </a:pPr>
          </a:p>
          <a:p>
            <a:pPr algn="l">
              <a:lnSpc>
                <a:spcPts val="3809"/>
              </a:lnSpc>
            </a:pPr>
            <a:r>
              <a:rPr lang="en-US" sz="260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   </a:t>
            </a:r>
            <a:r>
              <a:rPr lang="en-US" sz="260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4. 축산업과 기후변화는 서로에게 영향을 미친다.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092879" y="-1251843"/>
            <a:ext cx="152599" cy="4440636"/>
            <a:chOff x="0" y="0"/>
            <a:chExt cx="120572" cy="3508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572" cy="3508650"/>
            </a:xfrm>
            <a:custGeom>
              <a:avLst/>
              <a:gdLst/>
              <a:ahLst/>
              <a:cxnLst/>
              <a:rect r="r" b="b" t="t" l="l"/>
              <a:pathLst>
                <a:path h="3508650" w="120572">
                  <a:moveTo>
                    <a:pt x="0" y="0"/>
                  </a:moveTo>
                  <a:lnTo>
                    <a:pt x="120572" y="0"/>
                  </a:lnTo>
                  <a:lnTo>
                    <a:pt x="120572" y="3508650"/>
                  </a:lnTo>
                  <a:lnTo>
                    <a:pt x="0" y="3508650"/>
                  </a:lnTo>
                  <a:close/>
                </a:path>
              </a:pathLst>
            </a:custGeom>
            <a:solidFill>
              <a:srgbClr val="C2D396">
                <a:alpha val="6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0572" cy="354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513775" y="262163"/>
            <a:ext cx="0" cy="1338488"/>
          </a:xfrm>
          <a:prstGeom prst="line">
            <a:avLst/>
          </a:prstGeom>
          <a:ln cap="flat" w="66675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35092" y="1661657"/>
            <a:ext cx="12765591" cy="6478537"/>
          </a:xfrm>
          <a:custGeom>
            <a:avLst/>
            <a:gdLst/>
            <a:ahLst/>
            <a:cxnLst/>
            <a:rect r="r" b="b" t="t" l="l"/>
            <a:pathLst>
              <a:path h="6478537" w="12765591">
                <a:moveTo>
                  <a:pt x="0" y="0"/>
                </a:moveTo>
                <a:lnTo>
                  <a:pt x="12765591" y="0"/>
                </a:lnTo>
                <a:lnTo>
                  <a:pt x="12765591" y="6478537"/>
                </a:lnTo>
                <a:lnTo>
                  <a:pt x="0" y="6478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16583600" y="7566293"/>
            <a:ext cx="86385" cy="1461071"/>
            <a:chOff x="0" y="0"/>
            <a:chExt cx="68255" cy="11544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255" cy="1154426"/>
            </a:xfrm>
            <a:custGeom>
              <a:avLst/>
              <a:gdLst/>
              <a:ahLst/>
              <a:cxnLst/>
              <a:rect r="r" b="b" t="t" l="l"/>
              <a:pathLst>
                <a:path h="1154426" w="68255">
                  <a:moveTo>
                    <a:pt x="0" y="0"/>
                  </a:moveTo>
                  <a:lnTo>
                    <a:pt x="68255" y="0"/>
                  </a:lnTo>
                  <a:lnTo>
                    <a:pt x="68255" y="1154426"/>
                  </a:lnTo>
                  <a:lnTo>
                    <a:pt x="0" y="1154426"/>
                  </a:lnTo>
                  <a:close/>
                </a:path>
              </a:pathLst>
            </a:custGeom>
            <a:solidFill>
              <a:srgbClr val="E24038">
                <a:alpha val="4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8255" cy="1192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15131106" y="8149718"/>
            <a:ext cx="548231" cy="476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V="true">
            <a:off x="11" y="9821544"/>
            <a:ext cx="18288000" cy="1428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7724048" y="0"/>
            <a:ext cx="0" cy="1028700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851076" y="3323049"/>
            <a:ext cx="3408224" cy="3740163"/>
          </a:xfrm>
          <a:custGeom>
            <a:avLst/>
            <a:gdLst/>
            <a:ahLst/>
            <a:cxnLst/>
            <a:rect r="r" b="b" t="t" l="l"/>
            <a:pathLst>
              <a:path h="3740163" w="3408224">
                <a:moveTo>
                  <a:pt x="0" y="0"/>
                </a:moveTo>
                <a:lnTo>
                  <a:pt x="3408224" y="0"/>
                </a:lnTo>
                <a:lnTo>
                  <a:pt x="3408224" y="3740163"/>
                </a:lnTo>
                <a:lnTo>
                  <a:pt x="0" y="374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4463078" y="-515382"/>
            <a:ext cx="2866358" cy="3722543"/>
          </a:xfrm>
          <a:custGeom>
            <a:avLst/>
            <a:gdLst/>
            <a:ahLst/>
            <a:cxnLst/>
            <a:rect r="r" b="b" t="t" l="l"/>
            <a:pathLst>
              <a:path h="3722543" w="2866358">
                <a:moveTo>
                  <a:pt x="0" y="0"/>
                </a:moveTo>
                <a:lnTo>
                  <a:pt x="2866358" y="0"/>
                </a:lnTo>
                <a:lnTo>
                  <a:pt x="2866358" y="3722544"/>
                </a:lnTo>
                <a:lnTo>
                  <a:pt x="0" y="37225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1811" y="347888"/>
            <a:ext cx="911841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spc="85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기후변화가 축산업을 바꿀까?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1811" y="1191075"/>
            <a:ext cx="511394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spc="51">
                <a:solidFill>
                  <a:srgbClr val="545454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기후와 소비 상관 관계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5463" y="8543629"/>
            <a:ext cx="12452847" cy="1206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49"/>
              </a:lnSpc>
            </a:pPr>
            <a:r>
              <a:rPr lang="en-US" sz="2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소비량과 열대야 일수 간 약한 양의 상관 관계 (r=0.47)</a:t>
            </a:r>
          </a:p>
          <a:p>
            <a:pPr algn="r">
              <a:lnSpc>
                <a:spcPts val="2349"/>
              </a:lnSpc>
            </a:pPr>
          </a:p>
          <a:p>
            <a:pPr algn="r">
              <a:lnSpc>
                <a:spcPts val="2349"/>
              </a:lnSpc>
            </a:pPr>
            <a:r>
              <a:rPr lang="en-US" sz="2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즉, 열대야 발생 빈도가 높은 지역에서 소고기 소비량이 많이 증가하는 경향이 있음.</a:t>
            </a:r>
          </a:p>
          <a:p>
            <a:pPr algn="r">
              <a:lnSpc>
                <a:spcPts val="234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740615" y="7805973"/>
            <a:ext cx="1629383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(+) 0.47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42920" y="7177512"/>
            <a:ext cx="3595391" cy="62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70"/>
              </a:lnSpc>
            </a:pPr>
            <a:r>
              <a:rPr lang="en-US" sz="31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[1] 소비와 열대야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57145" y="1433010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9B9289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&lt;1&gt;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080545" y="-1239509"/>
            <a:ext cx="201937" cy="4465305"/>
            <a:chOff x="0" y="0"/>
            <a:chExt cx="159555" cy="35281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555" cy="3528142"/>
            </a:xfrm>
            <a:custGeom>
              <a:avLst/>
              <a:gdLst/>
              <a:ahLst/>
              <a:cxnLst/>
              <a:rect r="r" b="b" t="t" l="l"/>
              <a:pathLst>
                <a:path h="3528142" w="159555">
                  <a:moveTo>
                    <a:pt x="0" y="0"/>
                  </a:moveTo>
                  <a:lnTo>
                    <a:pt x="159555" y="0"/>
                  </a:lnTo>
                  <a:lnTo>
                    <a:pt x="159555" y="3528142"/>
                  </a:lnTo>
                  <a:lnTo>
                    <a:pt x="0" y="3528142"/>
                  </a:lnTo>
                  <a:close/>
                </a:path>
              </a:pathLst>
            </a:custGeom>
            <a:solidFill>
              <a:srgbClr val="C2D396">
                <a:alpha val="6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9555" cy="3566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513775" y="262163"/>
            <a:ext cx="0" cy="1338488"/>
          </a:xfrm>
          <a:prstGeom prst="line">
            <a:avLst/>
          </a:prstGeom>
          <a:ln cap="flat" w="66675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5400000">
            <a:off x="16583600" y="7566293"/>
            <a:ext cx="86385" cy="1461071"/>
            <a:chOff x="0" y="0"/>
            <a:chExt cx="68255" cy="11544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255" cy="1154426"/>
            </a:xfrm>
            <a:custGeom>
              <a:avLst/>
              <a:gdLst/>
              <a:ahLst/>
              <a:cxnLst/>
              <a:rect r="r" b="b" t="t" l="l"/>
              <a:pathLst>
                <a:path h="1154426" w="68255">
                  <a:moveTo>
                    <a:pt x="0" y="0"/>
                  </a:moveTo>
                  <a:lnTo>
                    <a:pt x="68255" y="0"/>
                  </a:lnTo>
                  <a:lnTo>
                    <a:pt x="68255" y="1154426"/>
                  </a:lnTo>
                  <a:lnTo>
                    <a:pt x="0" y="1154426"/>
                  </a:lnTo>
                  <a:close/>
                </a:path>
              </a:pathLst>
            </a:custGeom>
            <a:solidFill>
              <a:srgbClr val="E24038">
                <a:alpha val="4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8255" cy="1192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15131106" y="8149718"/>
            <a:ext cx="548231" cy="476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V="true">
            <a:off x="11" y="9821544"/>
            <a:ext cx="18288000" cy="1428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724048" y="0"/>
            <a:ext cx="0" cy="1028700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13775" y="2001546"/>
            <a:ext cx="12297827" cy="6148172"/>
          </a:xfrm>
          <a:custGeom>
            <a:avLst/>
            <a:gdLst/>
            <a:ahLst/>
            <a:cxnLst/>
            <a:rect r="r" b="b" t="t" l="l"/>
            <a:pathLst>
              <a:path h="6148172" w="12297827">
                <a:moveTo>
                  <a:pt x="0" y="0"/>
                </a:moveTo>
                <a:lnTo>
                  <a:pt x="12297826" y="0"/>
                </a:lnTo>
                <a:lnTo>
                  <a:pt x="12297826" y="6148172"/>
                </a:lnTo>
                <a:lnTo>
                  <a:pt x="0" y="6148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870" r="-9111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89295" y="1748262"/>
            <a:ext cx="3549015" cy="4114800"/>
          </a:xfrm>
          <a:custGeom>
            <a:avLst/>
            <a:gdLst/>
            <a:ahLst/>
            <a:cxnLst/>
            <a:rect r="r" b="b" t="t" l="l"/>
            <a:pathLst>
              <a:path h="4114800" w="3549015">
                <a:moveTo>
                  <a:pt x="0" y="0"/>
                </a:moveTo>
                <a:lnTo>
                  <a:pt x="3549015" y="0"/>
                </a:lnTo>
                <a:lnTo>
                  <a:pt x="35490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9853299" y="-141788"/>
            <a:ext cx="7870749" cy="1800434"/>
          </a:xfrm>
          <a:custGeom>
            <a:avLst/>
            <a:gdLst/>
            <a:ahLst/>
            <a:cxnLst/>
            <a:rect r="r" b="b" t="t" l="l"/>
            <a:pathLst>
              <a:path h="1800434" w="7870749">
                <a:moveTo>
                  <a:pt x="0" y="1800434"/>
                </a:moveTo>
                <a:lnTo>
                  <a:pt x="7870749" y="1800434"/>
                </a:lnTo>
                <a:lnTo>
                  <a:pt x="7870749" y="0"/>
                </a:lnTo>
                <a:lnTo>
                  <a:pt x="0" y="0"/>
                </a:lnTo>
                <a:lnTo>
                  <a:pt x="0" y="1800434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1811" y="347888"/>
            <a:ext cx="911841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spc="85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기후변화가 축산업을 바꿀까?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1811" y="1191075"/>
            <a:ext cx="511394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spc="51">
                <a:solidFill>
                  <a:srgbClr val="545454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기후와 소비 상관관계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5463" y="8543629"/>
            <a:ext cx="12452847" cy="1206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49"/>
              </a:lnSpc>
            </a:pPr>
            <a:r>
              <a:rPr lang="en-US" sz="2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소비량과 평균 최저 기온 간 양의 상관 관계 존재 (r=0.55))</a:t>
            </a:r>
          </a:p>
          <a:p>
            <a:pPr algn="r">
              <a:lnSpc>
                <a:spcPts val="2349"/>
              </a:lnSpc>
            </a:pPr>
          </a:p>
          <a:p>
            <a:pPr algn="r">
              <a:lnSpc>
                <a:spcPts val="2349"/>
              </a:lnSpc>
            </a:pPr>
            <a:r>
              <a:rPr lang="en-US" sz="2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즉, 기온이 높은 지역에서 소고기 소비량이 많이 증가하는 경향이 있음.</a:t>
            </a:r>
          </a:p>
          <a:p>
            <a:pPr algn="r">
              <a:lnSpc>
                <a:spcPts val="234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740615" y="7805973"/>
            <a:ext cx="1629383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(+) 0.55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46873" y="7177512"/>
            <a:ext cx="3991437" cy="62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70"/>
              </a:lnSpc>
            </a:pPr>
            <a:r>
              <a:rPr lang="en-US" sz="31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[1] 소비와 최저 기온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11886" y="1833906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9B9289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&lt;1&gt;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04455" y="1851959"/>
            <a:ext cx="8533855" cy="2016123"/>
          </a:xfrm>
          <a:custGeom>
            <a:avLst/>
            <a:gdLst/>
            <a:ahLst/>
            <a:cxnLst/>
            <a:rect r="r" b="b" t="t" l="l"/>
            <a:pathLst>
              <a:path h="2016123" w="8533855">
                <a:moveTo>
                  <a:pt x="0" y="0"/>
                </a:moveTo>
                <a:lnTo>
                  <a:pt x="8533855" y="0"/>
                </a:lnTo>
                <a:lnTo>
                  <a:pt x="8533855" y="2016123"/>
                </a:lnTo>
                <a:lnTo>
                  <a:pt x="0" y="2016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121156" y="-1280120"/>
            <a:ext cx="191004" cy="4535595"/>
            <a:chOff x="0" y="0"/>
            <a:chExt cx="150917" cy="35836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917" cy="3583680"/>
            </a:xfrm>
            <a:custGeom>
              <a:avLst/>
              <a:gdLst/>
              <a:ahLst/>
              <a:cxnLst/>
              <a:rect r="r" b="b" t="t" l="l"/>
              <a:pathLst>
                <a:path h="3583680" w="150917">
                  <a:moveTo>
                    <a:pt x="0" y="0"/>
                  </a:moveTo>
                  <a:lnTo>
                    <a:pt x="150917" y="0"/>
                  </a:lnTo>
                  <a:lnTo>
                    <a:pt x="150917" y="3583680"/>
                  </a:lnTo>
                  <a:lnTo>
                    <a:pt x="0" y="3583680"/>
                  </a:lnTo>
                  <a:close/>
                </a:path>
              </a:pathLst>
            </a:custGeom>
            <a:solidFill>
              <a:srgbClr val="C2D396">
                <a:alpha val="6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0917" cy="3621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513775" y="262163"/>
            <a:ext cx="0" cy="1338488"/>
          </a:xfrm>
          <a:prstGeom prst="line">
            <a:avLst/>
          </a:prstGeom>
          <a:ln cap="flat" w="66675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5400000">
            <a:off x="16459118" y="7445780"/>
            <a:ext cx="192376" cy="1629383"/>
            <a:chOff x="0" y="0"/>
            <a:chExt cx="152001" cy="12874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001" cy="1287414"/>
            </a:xfrm>
            <a:custGeom>
              <a:avLst/>
              <a:gdLst/>
              <a:ahLst/>
              <a:cxnLst/>
              <a:rect r="r" b="b" t="t" l="l"/>
              <a:pathLst>
                <a:path h="1287414" w="152001">
                  <a:moveTo>
                    <a:pt x="0" y="0"/>
                  </a:moveTo>
                  <a:lnTo>
                    <a:pt x="152001" y="0"/>
                  </a:lnTo>
                  <a:lnTo>
                    <a:pt x="152001" y="1287414"/>
                  </a:lnTo>
                  <a:lnTo>
                    <a:pt x="0" y="1287414"/>
                  </a:lnTo>
                  <a:close/>
                </a:path>
              </a:pathLst>
            </a:custGeom>
            <a:solidFill>
              <a:srgbClr val="8ACFEB">
                <a:alpha val="4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2001" cy="132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-11" y="9805987"/>
            <a:ext cx="18288000" cy="1428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586261" y="0"/>
            <a:ext cx="0" cy="1028700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21811" y="2230606"/>
            <a:ext cx="8291383" cy="6467279"/>
          </a:xfrm>
          <a:custGeom>
            <a:avLst/>
            <a:gdLst/>
            <a:ahLst/>
            <a:cxnLst/>
            <a:rect r="r" b="b" t="t" l="l"/>
            <a:pathLst>
              <a:path h="6467279" w="8291383">
                <a:moveTo>
                  <a:pt x="0" y="0"/>
                </a:moveTo>
                <a:lnTo>
                  <a:pt x="8291383" y="0"/>
                </a:lnTo>
                <a:lnTo>
                  <a:pt x="8291383" y="6467279"/>
                </a:lnTo>
                <a:lnTo>
                  <a:pt x="0" y="646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5400000">
            <a:off x="16348420" y="2351883"/>
            <a:ext cx="192376" cy="1629383"/>
            <a:chOff x="0" y="0"/>
            <a:chExt cx="152001" cy="12874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2001" cy="1287414"/>
            </a:xfrm>
            <a:custGeom>
              <a:avLst/>
              <a:gdLst/>
              <a:ahLst/>
              <a:cxnLst/>
              <a:rect r="r" b="b" t="t" l="l"/>
              <a:pathLst>
                <a:path h="1287414" w="152001">
                  <a:moveTo>
                    <a:pt x="0" y="0"/>
                  </a:moveTo>
                  <a:lnTo>
                    <a:pt x="152001" y="0"/>
                  </a:lnTo>
                  <a:lnTo>
                    <a:pt x="152001" y="1287414"/>
                  </a:lnTo>
                  <a:lnTo>
                    <a:pt x="0" y="1287414"/>
                  </a:lnTo>
                  <a:close/>
                </a:path>
              </a:pathLst>
            </a:custGeom>
            <a:solidFill>
              <a:srgbClr val="8ACFEB">
                <a:alpha val="3568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2001" cy="132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21811" y="347888"/>
            <a:ext cx="911841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spc="85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기후변화가 축산업을 바꿀까?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1811" y="1191075"/>
            <a:ext cx="552042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spc="51">
                <a:solidFill>
                  <a:srgbClr val="545454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개체 수와 축산업 종사 가구 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85463" y="8618560"/>
            <a:ext cx="12452847" cy="61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49"/>
              </a:lnSpc>
            </a:pPr>
            <a:r>
              <a:rPr lang="en-US" sz="2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개체 수와 축산업 종사 가구 수 사이 약한 음의 상관 관계(r=-0.42)</a:t>
            </a:r>
          </a:p>
          <a:p>
            <a:pPr algn="r">
              <a:lnSpc>
                <a:spcPts val="234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740615" y="7825023"/>
            <a:ext cx="1629383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(-) 0.42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20870" y="7196562"/>
            <a:ext cx="4717440" cy="62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70"/>
              </a:lnSpc>
            </a:pPr>
            <a:r>
              <a:rPr lang="en-US" sz="31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[2] 소 개체 수와 가구수 </a:t>
            </a:r>
          </a:p>
        </p:txBody>
      </p:sp>
      <p:sp>
        <p:nvSpPr>
          <p:cNvPr name="AutoShape 21" id="21"/>
          <p:cNvSpPr/>
          <p:nvPr/>
        </p:nvSpPr>
        <p:spPr>
          <a:xfrm flipH="true">
            <a:off x="15160540" y="4210982"/>
            <a:ext cx="0" cy="2399804"/>
          </a:xfrm>
          <a:prstGeom prst="line">
            <a:avLst/>
          </a:prstGeom>
          <a:ln cap="flat" w="38100">
            <a:solidFill>
              <a:srgbClr val="232323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7962687" y="2062966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9B9289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&lt;2&gt;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6998" y="2544361"/>
            <a:ext cx="14961424" cy="6713939"/>
          </a:xfrm>
          <a:custGeom>
            <a:avLst/>
            <a:gdLst/>
            <a:ahLst/>
            <a:cxnLst/>
            <a:rect r="r" b="b" t="t" l="l"/>
            <a:pathLst>
              <a:path h="6713939" w="14961424">
                <a:moveTo>
                  <a:pt x="0" y="0"/>
                </a:moveTo>
                <a:lnTo>
                  <a:pt x="14961424" y="0"/>
                </a:lnTo>
                <a:lnTo>
                  <a:pt x="14961424" y="6713939"/>
                </a:lnTo>
                <a:lnTo>
                  <a:pt x="0" y="6713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5956555" y="-1311088"/>
            <a:ext cx="251275" cy="4428301"/>
            <a:chOff x="0" y="0"/>
            <a:chExt cx="198539" cy="34989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8539" cy="3498905"/>
            </a:xfrm>
            <a:custGeom>
              <a:avLst/>
              <a:gdLst/>
              <a:ahLst/>
              <a:cxnLst/>
              <a:rect r="r" b="b" t="t" l="l"/>
              <a:pathLst>
                <a:path h="3498905" w="198539">
                  <a:moveTo>
                    <a:pt x="0" y="0"/>
                  </a:moveTo>
                  <a:lnTo>
                    <a:pt x="198539" y="0"/>
                  </a:lnTo>
                  <a:lnTo>
                    <a:pt x="198539" y="3498905"/>
                  </a:lnTo>
                  <a:lnTo>
                    <a:pt x="0" y="3498905"/>
                  </a:lnTo>
                  <a:close/>
                </a:path>
              </a:pathLst>
            </a:custGeom>
            <a:solidFill>
              <a:srgbClr val="C2D396">
                <a:alpha val="6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8539" cy="3537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21811" y="347888"/>
            <a:ext cx="911841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spc="85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기후변화가 축산업을 바꿀까? 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2116877" y="5467820"/>
            <a:ext cx="5634575" cy="510163"/>
            <a:chOff x="0" y="0"/>
            <a:chExt cx="4452010" cy="4030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52010" cy="403092"/>
            </a:xfrm>
            <a:custGeom>
              <a:avLst/>
              <a:gdLst/>
              <a:ahLst/>
              <a:cxnLst/>
              <a:rect r="r" b="b" t="t" l="l"/>
              <a:pathLst>
                <a:path h="403092" w="4452010">
                  <a:moveTo>
                    <a:pt x="0" y="0"/>
                  </a:moveTo>
                  <a:lnTo>
                    <a:pt x="4452010" y="0"/>
                  </a:lnTo>
                  <a:lnTo>
                    <a:pt x="4452010" y="403092"/>
                  </a:lnTo>
                  <a:lnTo>
                    <a:pt x="0" y="403092"/>
                  </a:lnTo>
                  <a:close/>
                </a:path>
              </a:pathLst>
            </a:custGeom>
            <a:solidFill>
              <a:srgbClr val="DFDEDC">
                <a:alpha val="6862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452010" cy="441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679083" y="2404793"/>
            <a:ext cx="1403110" cy="30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6"/>
              </a:lnSpc>
            </a:pPr>
            <a:r>
              <a:rPr lang="en-US" sz="2206" spc="37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* 결측치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811" y="1191075"/>
            <a:ext cx="5113945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spc="51">
                <a:solidFill>
                  <a:srgbClr val="545454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생산과 소비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513775" y="262163"/>
            <a:ext cx="0" cy="1338488"/>
          </a:xfrm>
          <a:prstGeom prst="line">
            <a:avLst/>
          </a:prstGeom>
          <a:ln cap="flat" w="66675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-111791">
            <a:off x="10853249" y="1116470"/>
            <a:ext cx="1686472" cy="1232658"/>
          </a:xfrm>
          <a:custGeom>
            <a:avLst/>
            <a:gdLst/>
            <a:ahLst/>
            <a:cxnLst/>
            <a:rect r="r" b="b" t="t" l="l"/>
            <a:pathLst>
              <a:path h="1232658" w="1686472">
                <a:moveTo>
                  <a:pt x="0" y="0"/>
                </a:moveTo>
                <a:lnTo>
                  <a:pt x="1686471" y="0"/>
                </a:lnTo>
                <a:lnTo>
                  <a:pt x="1686471" y="1232657"/>
                </a:lnTo>
                <a:lnTo>
                  <a:pt x="0" y="1232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5400000">
            <a:off x="14864610" y="384047"/>
            <a:ext cx="169001" cy="2735836"/>
            <a:chOff x="0" y="0"/>
            <a:chExt cx="133531" cy="2161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531" cy="2161648"/>
            </a:xfrm>
            <a:custGeom>
              <a:avLst/>
              <a:gdLst/>
              <a:ahLst/>
              <a:cxnLst/>
              <a:rect r="r" b="b" t="t" l="l"/>
              <a:pathLst>
                <a:path h="2161648" w="133531">
                  <a:moveTo>
                    <a:pt x="0" y="0"/>
                  </a:moveTo>
                  <a:lnTo>
                    <a:pt x="133531" y="0"/>
                  </a:lnTo>
                  <a:lnTo>
                    <a:pt x="133531" y="2161648"/>
                  </a:lnTo>
                  <a:lnTo>
                    <a:pt x="0" y="2161648"/>
                  </a:lnTo>
                  <a:close/>
                </a:path>
              </a:pathLst>
            </a:custGeom>
            <a:solidFill>
              <a:srgbClr val="E24038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3531" cy="2199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835538" y="443752"/>
            <a:ext cx="4096132" cy="128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0"/>
              </a:lnSpc>
            </a:pPr>
            <a:r>
              <a:rPr lang="en-US" sz="31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생산량과 소비량 모두 </a:t>
            </a:r>
          </a:p>
          <a:p>
            <a:pPr algn="ctr">
              <a:lnSpc>
                <a:spcPts val="5270"/>
              </a:lnSpc>
            </a:pPr>
            <a:r>
              <a:rPr lang="en-US" sz="31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꾸준히 증가 추세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-11" y="9805987"/>
            <a:ext cx="18288000" cy="1428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7586261" y="0"/>
            <a:ext cx="0" cy="1028700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906286" y="1953926"/>
            <a:ext cx="366355" cy="42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[1]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44884" y="2414318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9B9289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&lt;2&gt;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090192" y="-1249157"/>
            <a:ext cx="192691" cy="4475354"/>
            <a:chOff x="0" y="0"/>
            <a:chExt cx="152249" cy="35360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249" cy="3536082"/>
            </a:xfrm>
            <a:custGeom>
              <a:avLst/>
              <a:gdLst/>
              <a:ahLst/>
              <a:cxnLst/>
              <a:rect r="r" b="b" t="t" l="l"/>
              <a:pathLst>
                <a:path h="3536082" w="152249">
                  <a:moveTo>
                    <a:pt x="0" y="0"/>
                  </a:moveTo>
                  <a:lnTo>
                    <a:pt x="152249" y="0"/>
                  </a:lnTo>
                  <a:lnTo>
                    <a:pt x="152249" y="3536082"/>
                  </a:lnTo>
                  <a:lnTo>
                    <a:pt x="0" y="3536082"/>
                  </a:lnTo>
                  <a:close/>
                </a:path>
              </a:pathLst>
            </a:custGeom>
            <a:solidFill>
              <a:srgbClr val="C2D396">
                <a:alpha val="6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2249" cy="3574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513775" y="262163"/>
            <a:ext cx="0" cy="1338488"/>
          </a:xfrm>
          <a:prstGeom prst="line">
            <a:avLst/>
          </a:prstGeom>
          <a:ln cap="flat" w="66675">
            <a:solidFill>
              <a:srgbClr val="6262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7284" y="1742917"/>
            <a:ext cx="11951309" cy="6857064"/>
          </a:xfrm>
          <a:custGeom>
            <a:avLst/>
            <a:gdLst/>
            <a:ahLst/>
            <a:cxnLst/>
            <a:rect r="r" b="b" t="t" l="l"/>
            <a:pathLst>
              <a:path h="6857064" w="11951309">
                <a:moveTo>
                  <a:pt x="0" y="0"/>
                </a:moveTo>
                <a:lnTo>
                  <a:pt x="11951310" y="0"/>
                </a:lnTo>
                <a:lnTo>
                  <a:pt x="11951310" y="6857063"/>
                </a:lnTo>
                <a:lnTo>
                  <a:pt x="0" y="6857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-11" y="9805987"/>
            <a:ext cx="18288000" cy="1428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7876774" y="0"/>
            <a:ext cx="0" cy="1028700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2984591" y="895802"/>
            <a:ext cx="4710072" cy="125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농가수가 급격히 감소한 후, 크게 증가하지 않는다.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879801">
            <a:off x="11110242" y="468537"/>
            <a:ext cx="1686472" cy="1232658"/>
          </a:xfrm>
          <a:custGeom>
            <a:avLst/>
            <a:gdLst/>
            <a:ahLst/>
            <a:cxnLst/>
            <a:rect r="r" b="b" t="t" l="l"/>
            <a:pathLst>
              <a:path h="1232658" w="1686472">
                <a:moveTo>
                  <a:pt x="0" y="0"/>
                </a:moveTo>
                <a:lnTo>
                  <a:pt x="1686472" y="0"/>
                </a:lnTo>
                <a:lnTo>
                  <a:pt x="1686472" y="1232657"/>
                </a:lnTo>
                <a:lnTo>
                  <a:pt x="0" y="1232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5400000">
            <a:off x="14882447" y="-309579"/>
            <a:ext cx="148999" cy="3512258"/>
            <a:chOff x="0" y="0"/>
            <a:chExt cx="117728" cy="27751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728" cy="2775117"/>
            </a:xfrm>
            <a:custGeom>
              <a:avLst/>
              <a:gdLst/>
              <a:ahLst/>
              <a:cxnLst/>
              <a:rect r="r" b="b" t="t" l="l"/>
              <a:pathLst>
                <a:path h="2775117" w="117728">
                  <a:moveTo>
                    <a:pt x="0" y="0"/>
                  </a:moveTo>
                  <a:lnTo>
                    <a:pt x="117728" y="0"/>
                  </a:lnTo>
                  <a:lnTo>
                    <a:pt x="117728" y="2775117"/>
                  </a:lnTo>
                  <a:lnTo>
                    <a:pt x="0" y="2775117"/>
                  </a:lnTo>
                  <a:close/>
                </a:path>
              </a:pathLst>
            </a:custGeom>
            <a:solidFill>
              <a:srgbClr val="FEA60C">
                <a:alpha val="4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7728" cy="2813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15525952" y="648002"/>
            <a:ext cx="151612" cy="4185810"/>
            <a:chOff x="0" y="0"/>
            <a:chExt cx="119792" cy="33073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792" cy="3307306"/>
            </a:xfrm>
            <a:custGeom>
              <a:avLst/>
              <a:gdLst/>
              <a:ahLst/>
              <a:cxnLst/>
              <a:rect r="r" b="b" t="t" l="l"/>
              <a:pathLst>
                <a:path h="3307306" w="119792">
                  <a:moveTo>
                    <a:pt x="0" y="0"/>
                  </a:moveTo>
                  <a:lnTo>
                    <a:pt x="119792" y="0"/>
                  </a:lnTo>
                  <a:lnTo>
                    <a:pt x="119792" y="3307306"/>
                  </a:lnTo>
                  <a:lnTo>
                    <a:pt x="0" y="3307306"/>
                  </a:lnTo>
                  <a:close/>
                </a:path>
              </a:pathLst>
            </a:custGeom>
            <a:solidFill>
              <a:srgbClr val="8ACFEB">
                <a:alpha val="46667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9792" cy="3345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486251" y="8599980"/>
            <a:ext cx="990877" cy="1174373"/>
          </a:xfrm>
          <a:custGeom>
            <a:avLst/>
            <a:gdLst/>
            <a:ahLst/>
            <a:cxnLst/>
            <a:rect r="r" b="b" t="t" l="l"/>
            <a:pathLst>
              <a:path h="1174373" w="990877">
                <a:moveTo>
                  <a:pt x="0" y="0"/>
                </a:moveTo>
                <a:lnTo>
                  <a:pt x="990877" y="0"/>
                </a:lnTo>
                <a:lnTo>
                  <a:pt x="990877" y="1174373"/>
                </a:lnTo>
                <a:lnTo>
                  <a:pt x="0" y="1174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414941"/>
            <a:ext cx="911841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spc="85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기후변화가 축산업을 바꿀까?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1811" y="1191075"/>
            <a:ext cx="552042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spc="51">
                <a:solidFill>
                  <a:srgbClr val="545454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개체 수와 축산업 종사 가구 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15576" y="2175167"/>
            <a:ext cx="5179461" cy="60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근데 소 개체 수는 꾸준히 증가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9223" y="1730807"/>
            <a:ext cx="449104" cy="42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[2]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86251" y="8971455"/>
            <a:ext cx="7042797" cy="97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날씨가 따뜻할수록</a:t>
            </a:r>
            <a:r>
              <a:rPr lang="en-US" sz="26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소</a:t>
            </a:r>
            <a:r>
              <a:rPr lang="en-US" sz="26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비가 증가하지만 </a:t>
            </a:r>
          </a:p>
          <a:p>
            <a:pPr algn="r">
              <a:lnSpc>
                <a:spcPts val="2537"/>
              </a:lnSpc>
            </a:pPr>
            <a:r>
              <a:rPr lang="en-US" sz="2699">
                <a:solidFill>
                  <a:srgbClr val="000000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실제 종사자(생산 가능 인구)들은 줄고 있다</a:t>
            </a:r>
          </a:p>
          <a:p>
            <a:pPr algn="r">
              <a:lnSpc>
                <a:spcPts val="2537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191205" y="1638750"/>
            <a:ext cx="104353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700" spc="45">
                <a:solidFill>
                  <a:srgbClr val="9B9289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&lt;2&gt;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DAGeob6Q0Mg</dc:identifier>
  <dcterms:modified xsi:type="dcterms:W3CDTF">2011-08-01T06:04:30Z</dcterms:modified>
  <cp:revision>1</cp:revision>
  <dc:title>5조 공공 데이터 프로젝트</dc:title>
</cp:coreProperties>
</file>